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25"/>
  </p:notesMasterIdLst>
  <p:sldIdLst>
    <p:sldId id="268" r:id="rId2"/>
    <p:sldId id="269" r:id="rId3"/>
    <p:sldId id="270" r:id="rId4"/>
    <p:sldId id="271" r:id="rId5"/>
    <p:sldId id="272" r:id="rId6"/>
    <p:sldId id="273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82" r:id="rId16"/>
    <p:sldId id="283" r:id="rId17"/>
    <p:sldId id="284" r:id="rId18"/>
    <p:sldId id="286" r:id="rId19"/>
    <p:sldId id="288" r:id="rId20"/>
    <p:sldId id="289" r:id="rId21"/>
    <p:sldId id="290" r:id="rId22"/>
    <p:sldId id="287" r:id="rId23"/>
    <p:sldId id="261" r:id="rId24"/>
  </p:sldIdLst>
  <p:sldSz cx="18288000" cy="10287000"/>
  <p:notesSz cx="6797675" cy="9926638"/>
  <p:embeddedFontLs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Titillium Web" panose="00000500000000000000" pitchFamily="2" charset="0"/>
      <p:regular r:id="rId30"/>
      <p:bold r:id="rId31"/>
      <p:italic r:id="rId32"/>
      <p:boldItalic r:id="rId33"/>
    </p:embeddedFont>
    <p:embeddedFont>
      <p:font typeface="Titillium Web 1" panose="020B0604020202020204" charset="0"/>
      <p:regular r:id="rId34"/>
      <p:bold r:id="rId35"/>
      <p:italic r:id="rId36"/>
      <p:boldItalic r:id="rId37"/>
    </p:embeddedFont>
    <p:embeddedFont>
      <p:font typeface="Titillium Web 2" panose="020B0604020202020204" charset="0"/>
      <p:regular r:id="rId38"/>
      <p:bold r:id="rId39"/>
      <p:italic r:id="rId40"/>
      <p:boldItalic r:id="rId41"/>
    </p:embeddedFont>
    <p:embeddedFont>
      <p:font typeface="Titillium Web 3" panose="020B0604020202020204" charset="0"/>
      <p:regular r:id="rId42"/>
      <p:bold r:id="rId43"/>
      <p:italic r:id="rId44"/>
      <p:boldItalic r:id="rId45"/>
    </p:embeddedFont>
    <p:embeddedFont>
      <p:font typeface="Titillium Web 4" panose="020B0604020202020204" charset="0"/>
      <p:regular r:id="rId46"/>
      <p:bold r:id="rId47"/>
      <p:italic r:id="rId48"/>
      <p:boldItalic r:id="rId49"/>
    </p:embeddedFont>
    <p:embeddedFont>
      <p:font typeface="Titillium Web Light" panose="00000400000000000000" pitchFamily="2" charset="0"/>
      <p:regular r:id="rId50"/>
      <p:italic r:id="rId51"/>
    </p:embeddedFont>
    <p:embeddedFont>
      <p:font typeface="Walls" panose="020B0604020202020204" charset="0"/>
      <p:regular r:id="rId52"/>
      <p:bold r:id="rId53"/>
      <p:italic r:id="rId54"/>
      <p:boldItalic r:id="rId55"/>
    </p:embeddedFont>
    <p:embeddedFont>
      <p:font typeface="Walls Bold" panose="020B0604020202020204" charset="0"/>
      <p:regular r:id="rId56"/>
      <p:bold r:id="rId57"/>
      <p:italic r:id="rId58"/>
      <p:boldItalic r:id="rId5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84" autoAdjust="0"/>
    <p:restoredTop sz="96327" autoAdjust="0"/>
  </p:normalViewPr>
  <p:slideViewPr>
    <p:cSldViewPr>
      <p:cViewPr varScale="1">
        <p:scale>
          <a:sx n="74" d="100"/>
          <a:sy n="74" d="100"/>
        </p:scale>
        <p:origin x="258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font" Target="fonts/font14.fntdata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42" Type="http://schemas.openxmlformats.org/officeDocument/2006/relationships/font" Target="fonts/font17.fntdata"/><Relationship Id="rId47" Type="http://schemas.openxmlformats.org/officeDocument/2006/relationships/font" Target="fonts/font22.fntdata"/><Relationship Id="rId50" Type="http://schemas.openxmlformats.org/officeDocument/2006/relationships/font" Target="fonts/font25.fntdata"/><Relationship Id="rId55" Type="http://schemas.openxmlformats.org/officeDocument/2006/relationships/font" Target="fonts/font30.fntdata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4.fntdata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font" Target="fonts/font15.fntdata"/><Relationship Id="rId45" Type="http://schemas.openxmlformats.org/officeDocument/2006/relationships/font" Target="fonts/font20.fntdata"/><Relationship Id="rId53" Type="http://schemas.openxmlformats.org/officeDocument/2006/relationships/font" Target="fonts/font28.fntdata"/><Relationship Id="rId58" Type="http://schemas.openxmlformats.org/officeDocument/2006/relationships/font" Target="fonts/font33.fntdata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43" Type="http://schemas.openxmlformats.org/officeDocument/2006/relationships/font" Target="fonts/font18.fntdata"/><Relationship Id="rId48" Type="http://schemas.openxmlformats.org/officeDocument/2006/relationships/font" Target="fonts/font23.fntdata"/><Relationship Id="rId56" Type="http://schemas.openxmlformats.org/officeDocument/2006/relationships/font" Target="fonts/font31.fntdata"/><Relationship Id="rId8" Type="http://schemas.openxmlformats.org/officeDocument/2006/relationships/slide" Target="slides/slide7.xml"/><Relationship Id="rId51" Type="http://schemas.openxmlformats.org/officeDocument/2006/relationships/font" Target="fonts/font26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font" Target="fonts/font13.fntdata"/><Relationship Id="rId46" Type="http://schemas.openxmlformats.org/officeDocument/2006/relationships/font" Target="fonts/font21.fntdata"/><Relationship Id="rId59" Type="http://schemas.openxmlformats.org/officeDocument/2006/relationships/font" Target="fonts/font34.fntdata"/><Relationship Id="rId20" Type="http://schemas.openxmlformats.org/officeDocument/2006/relationships/slide" Target="slides/slide19.xml"/><Relationship Id="rId41" Type="http://schemas.openxmlformats.org/officeDocument/2006/relationships/font" Target="fonts/font16.fntdata"/><Relationship Id="rId54" Type="http://schemas.openxmlformats.org/officeDocument/2006/relationships/font" Target="fonts/font29.fntdata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49" Type="http://schemas.openxmlformats.org/officeDocument/2006/relationships/font" Target="fonts/font24.fntdata"/><Relationship Id="rId57" Type="http://schemas.openxmlformats.org/officeDocument/2006/relationships/font" Target="fonts/font32.fntdata"/><Relationship Id="rId10" Type="http://schemas.openxmlformats.org/officeDocument/2006/relationships/slide" Target="slides/slide9.xml"/><Relationship Id="rId31" Type="http://schemas.openxmlformats.org/officeDocument/2006/relationships/font" Target="fonts/font6.fntdata"/><Relationship Id="rId44" Type="http://schemas.openxmlformats.org/officeDocument/2006/relationships/font" Target="fonts/font19.fntdata"/><Relationship Id="rId52" Type="http://schemas.openxmlformats.org/officeDocument/2006/relationships/font" Target="fonts/font27.fntdata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amara.bazzichelli\Desktop\validazioni%20dicembre\Riepilogo%20pre-%20validazioni%202022_12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explosion val="24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8CFA-4E1B-9142-BA26528F91D2}"/>
              </c:ext>
            </c:extLst>
          </c:dPt>
          <c:dPt>
            <c:idx val="1"/>
            <c:bubble3D val="0"/>
            <c:spPr>
              <a:solidFill>
                <a:srgbClr val="F76977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8CFA-4E1B-9142-BA26528F91D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'Pre-valid. 12.2022'!$V$7:$V$8</c:f>
              <c:strCache>
                <c:ptCount val="2"/>
                <c:pt idx="0">
                  <c:v>progetti ok</c:v>
                </c:pt>
                <c:pt idx="1">
                  <c:v>progetti ko</c:v>
                </c:pt>
              </c:strCache>
            </c:strRef>
          </c:cat>
          <c:val>
            <c:numRef>
              <c:f>'Pre-valid. 12.2022'!$W$7:$W$8</c:f>
              <c:numCache>
                <c:formatCode>General</c:formatCode>
                <c:ptCount val="2"/>
                <c:pt idx="0">
                  <c:v>640</c:v>
                </c:pt>
                <c:pt idx="1">
                  <c:v>900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CFA-4E1B-9142-BA26528F91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accent1">
            <a:lumMod val="5000"/>
            <a:lumOff val="95000"/>
          </a:schemeClr>
        </a:gs>
        <a:gs pos="74000">
          <a:schemeClr val="accent1">
            <a:lumMod val="45000"/>
            <a:lumOff val="55000"/>
          </a:schemeClr>
        </a:gs>
        <a:gs pos="83000">
          <a:schemeClr val="accent1">
            <a:lumMod val="45000"/>
            <a:lumOff val="55000"/>
          </a:schemeClr>
        </a:gs>
        <a:gs pos="100000">
          <a:schemeClr val="accent1">
            <a:lumMod val="30000"/>
            <a:lumOff val="70000"/>
          </a:schemeClr>
        </a:gs>
      </a:gsLst>
      <a:lin ang="5400000" scaled="1"/>
      <a:tileRect/>
    </a:gradFill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7">
  <cs:axisTitle>
    <cs:lnRef idx="0"/>
    <cs:fillRef idx="0"/>
    <cs:effectRef idx="0"/>
    <cs:fontRef idx="minor">
      <a:schemeClr val="lt1">
        <a:lumMod val="85000"/>
      </a:schemeClr>
    </cs:fontRef>
    <cs:defRPr sz="900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000" kern="1200"/>
  </cs:chartArea>
  <cs:dataLabel>
    <cs:lnRef idx="0"/>
    <cs:fillRef idx="0"/>
    <cs:effectRef idx="0"/>
    <cs:fontRef idx="minor">
      <a:schemeClr val="lt1">
        <a:lumMod val="8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900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1600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900" kern="1200"/>
  </cs:valueAxis>
  <cs:wall>
    <cs:lnRef idx="0"/>
    <cs:fillRef idx="0"/>
    <cs:effectRef idx="0"/>
    <cs:fontRef idx="minor">
      <a:schemeClr val="tx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E0D63B-7883-854D-8532-951D46ECC7D1}" type="datetimeFigureOut">
              <a:rPr lang="it-IT" smtClean="0"/>
              <a:t>21/12/2022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B22E88-899B-1F4D-A222-1B2DF7C3F23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649388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62ED9-31A0-CB41-9687-E0579514ADC8}" type="datetime1">
              <a:rPr lang="it-IT" smtClean="0"/>
              <a:t>21/12/2022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CE88-A695-C041-9747-946E8E90F514}" type="datetime1">
              <a:rPr lang="it-IT" smtClean="0"/>
              <a:t>21/12/2022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4EF8F-9906-594A-97DA-9801AEAD08CB}" type="datetime1">
              <a:rPr lang="it-IT" smtClean="0"/>
              <a:t>21/12/2022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F76F6-E853-FB44-AF39-59A1D39E21C8}" type="datetime1">
              <a:rPr lang="it-IT" smtClean="0"/>
              <a:t>21/12/2022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757D9-A040-4C49-A95E-2D58BFD32871}" type="datetime1">
              <a:rPr lang="it-IT" smtClean="0"/>
              <a:t>21/12/2022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4F1A5-E4BD-7F4F-8F0D-DF5CCFF7D83B}" type="datetime1">
              <a:rPr lang="it-IT" smtClean="0"/>
              <a:t>21/12/2022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E36C8-0678-B448-8E29-FA60057126C0}" type="datetime1">
              <a:rPr lang="it-IT" smtClean="0"/>
              <a:t>21/12/2022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C4779-293C-A94A-842F-41D47674945F}" type="datetime1">
              <a:rPr lang="it-IT" smtClean="0"/>
              <a:t>21/12/2022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1E3FA-A4D0-994F-8E5A-3DEDC589836E}" type="datetime1">
              <a:rPr lang="it-IT" smtClean="0"/>
              <a:t>21/12/2022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7602200" y="9105900"/>
            <a:ext cx="457200" cy="365125"/>
          </a:xfrm>
          <a:ln w="12700"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457200"/>
                      <a:gd name="connsiteY0" fmla="*/ 0 h 365125"/>
                      <a:gd name="connsiteX1" fmla="*/ 457200 w 457200"/>
                      <a:gd name="connsiteY1" fmla="*/ 0 h 365125"/>
                      <a:gd name="connsiteX2" fmla="*/ 457200 w 457200"/>
                      <a:gd name="connsiteY2" fmla="*/ 365125 h 365125"/>
                      <a:gd name="connsiteX3" fmla="*/ 0 w 457200"/>
                      <a:gd name="connsiteY3" fmla="*/ 365125 h 365125"/>
                      <a:gd name="connsiteX4" fmla="*/ 0 w 457200"/>
                      <a:gd name="connsiteY4" fmla="*/ 0 h 365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57200" h="365125" fill="none" extrusionOk="0">
                        <a:moveTo>
                          <a:pt x="0" y="0"/>
                        </a:moveTo>
                        <a:cubicBezTo>
                          <a:pt x="134142" y="-14881"/>
                          <a:pt x="373945" y="-1565"/>
                          <a:pt x="457200" y="0"/>
                        </a:cubicBezTo>
                        <a:cubicBezTo>
                          <a:pt x="483473" y="182405"/>
                          <a:pt x="433700" y="266046"/>
                          <a:pt x="457200" y="365125"/>
                        </a:cubicBezTo>
                        <a:cubicBezTo>
                          <a:pt x="325649" y="325834"/>
                          <a:pt x="129035" y="362288"/>
                          <a:pt x="0" y="365125"/>
                        </a:cubicBezTo>
                        <a:cubicBezTo>
                          <a:pt x="-6415" y="299887"/>
                          <a:pt x="30350" y="41525"/>
                          <a:pt x="0" y="0"/>
                        </a:cubicBezTo>
                        <a:close/>
                      </a:path>
                      <a:path w="457200" h="365125" stroke="0" extrusionOk="0">
                        <a:moveTo>
                          <a:pt x="0" y="0"/>
                        </a:moveTo>
                        <a:cubicBezTo>
                          <a:pt x="96559" y="17841"/>
                          <a:pt x="322021" y="36320"/>
                          <a:pt x="457200" y="0"/>
                        </a:cubicBezTo>
                        <a:cubicBezTo>
                          <a:pt x="464204" y="164811"/>
                          <a:pt x="476795" y="192390"/>
                          <a:pt x="457200" y="365125"/>
                        </a:cubicBezTo>
                        <a:cubicBezTo>
                          <a:pt x="260544" y="396473"/>
                          <a:pt x="88182" y="327509"/>
                          <a:pt x="0" y="365125"/>
                        </a:cubicBezTo>
                        <a:cubicBezTo>
                          <a:pt x="9907" y="326942"/>
                          <a:pt x="17009" y="132634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scene3d>
            <a:camera prst="isometricOffAxis2Left"/>
            <a:lightRig rig="threePt" dir="t"/>
          </a:scene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>
            <a:lvl1pPr algn="ctr">
              <a:defRPr sz="1600" b="1" i="0">
                <a:solidFill>
                  <a:schemeClr val="tx1"/>
                </a:solidFill>
                <a:latin typeface="Titillium Web" pitchFamily="2" charset="77"/>
              </a:defRPr>
            </a:lvl1pPr>
          </a:lstStyle>
          <a:p>
            <a:fld id="{B6F15528-21DE-4FAA-801E-634DDDAF4B2B}" type="slidenum">
              <a:rPr lang="en-US" smtClean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6E768-535F-0447-AE6D-2DB1096F479A}" type="datetime1">
              <a:rPr lang="it-IT" smtClean="0"/>
              <a:t>21/12/2022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4197D-1ACC-254C-BE54-39EC5CF3EFC8}" type="datetime1">
              <a:rPr lang="it-IT" smtClean="0"/>
              <a:t>21/12/2022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861AC6-72BC-994D-81E7-DE310514AE17}" type="datetime1">
              <a:rPr lang="it-IT" smtClean="0"/>
              <a:t>21/12/2022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5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5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32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3" Type="http://schemas.openxmlformats.org/officeDocument/2006/relationships/image" Target="../media/image1.png"/><Relationship Id="rId7" Type="http://schemas.openxmlformats.org/officeDocument/2006/relationships/image" Target="../media/image3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svg"/><Relationship Id="rId5" Type="http://schemas.openxmlformats.org/officeDocument/2006/relationships/image" Target="../media/image35.png"/><Relationship Id="rId4" Type="http://schemas.openxmlformats.org/officeDocument/2006/relationships/image" Target="../media/image2.png"/><Relationship Id="rId9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7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2.svg"/><Relationship Id="rId7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19025" r="47766" b="23495"/>
          <a:stretch>
            <a:fillRect/>
          </a:stretch>
        </p:blipFill>
        <p:spPr>
          <a:xfrm>
            <a:off x="14337189" y="8669684"/>
            <a:ext cx="2922111" cy="882931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4249" r="9752"/>
          <a:stretch>
            <a:fillRect/>
          </a:stretch>
        </p:blipFill>
        <p:spPr>
          <a:xfrm>
            <a:off x="10591058" y="8669684"/>
            <a:ext cx="3406254" cy="882931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1028700" y="689539"/>
            <a:ext cx="7653562" cy="1211911"/>
            <a:chOff x="0" y="0"/>
            <a:chExt cx="10204750" cy="1615882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4"/>
            <a:srcRect l="5237" t="33296" r="6031" b="36234"/>
            <a:stretch>
              <a:fillRect/>
            </a:stretch>
          </p:blipFill>
          <p:spPr>
            <a:xfrm>
              <a:off x="0" y="0"/>
              <a:ext cx="4705655" cy="1615882"/>
            </a:xfrm>
            <a:prstGeom prst="rect">
              <a:avLst/>
            </a:prstGeom>
          </p:spPr>
        </p:pic>
        <p:sp>
          <p:nvSpPr>
            <p:cNvPr id="6" name="AutoShape 6"/>
            <p:cNvSpPr/>
            <p:nvPr/>
          </p:nvSpPr>
          <p:spPr>
            <a:xfrm rot="5400000">
              <a:off x="4466437" y="792236"/>
              <a:ext cx="1615882" cy="0"/>
            </a:xfrm>
            <a:prstGeom prst="line">
              <a:avLst/>
            </a:prstGeom>
            <a:ln w="31410" cap="flat">
              <a:solidFill>
                <a:srgbClr val="195AA7"/>
              </a:solidFill>
              <a:prstDash val="solid"/>
              <a:headEnd type="none" w="sm" len="sm"/>
              <a:tailEnd type="none" w="sm" len="sm"/>
            </a:ln>
          </p:spPr>
        </p:sp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>
              <a:fillRect/>
            </a:stretch>
          </p:blipFill>
          <p:spPr>
            <a:xfrm>
              <a:off x="5193443" y="628338"/>
              <a:ext cx="271803" cy="312092"/>
            </a:xfrm>
            <a:prstGeom prst="rect">
              <a:avLst/>
            </a:prstGeom>
          </p:spPr>
        </p:pic>
        <p:sp>
          <p:nvSpPr>
            <p:cNvPr id="8" name="TextBox 8"/>
            <p:cNvSpPr txBox="1"/>
            <p:nvPr/>
          </p:nvSpPr>
          <p:spPr>
            <a:xfrm>
              <a:off x="5839751" y="53923"/>
              <a:ext cx="4364999" cy="137287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712"/>
                </a:lnSpc>
              </a:pPr>
              <a:r>
                <a:rPr lang="en-US" sz="2223" dirty="0" err="1">
                  <a:solidFill>
                    <a:srgbClr val="2865AE"/>
                  </a:solidFill>
                  <a:latin typeface="Titillium Web 1"/>
                </a:rPr>
                <a:t>Unità</a:t>
              </a:r>
              <a:r>
                <a:rPr lang="en-US" sz="2223" dirty="0">
                  <a:solidFill>
                    <a:srgbClr val="2865AE"/>
                  </a:solidFill>
                  <a:latin typeface="Titillium Web 1"/>
                </a:rPr>
                <a:t> di Missione per</a:t>
              </a:r>
            </a:p>
            <a:p>
              <a:pPr>
                <a:lnSpc>
                  <a:spcPts val="2712"/>
                </a:lnSpc>
              </a:pPr>
              <a:r>
                <a:rPr lang="en-US" sz="2223" dirty="0">
                  <a:solidFill>
                    <a:srgbClr val="2865AE"/>
                  </a:solidFill>
                  <a:latin typeface="Titillium Web 1"/>
                </a:rPr>
                <a:t>il Piano Nazionale di </a:t>
              </a:r>
              <a:r>
                <a:rPr lang="en-US" sz="2223" dirty="0" err="1">
                  <a:solidFill>
                    <a:srgbClr val="2865AE"/>
                  </a:solidFill>
                  <a:latin typeface="Titillium Web 1"/>
                </a:rPr>
                <a:t>Ripresa</a:t>
              </a:r>
              <a:r>
                <a:rPr lang="en-US" sz="2223" dirty="0">
                  <a:solidFill>
                    <a:srgbClr val="2865AE"/>
                  </a:solidFill>
                  <a:latin typeface="Titillium Web 1"/>
                </a:rPr>
                <a:t> e </a:t>
              </a:r>
              <a:r>
                <a:rPr lang="en-US" sz="2223" dirty="0" err="1">
                  <a:solidFill>
                    <a:srgbClr val="2865AE"/>
                  </a:solidFill>
                  <a:latin typeface="Titillium Web 1"/>
                </a:rPr>
                <a:t>Resilienza</a:t>
              </a:r>
              <a:endParaRPr lang="en-US" sz="2223" dirty="0">
                <a:solidFill>
                  <a:srgbClr val="2865AE"/>
                </a:solidFill>
                <a:latin typeface="Titillium Web 1"/>
              </a:endParaRPr>
            </a:p>
          </p:txBody>
        </p:sp>
      </p:grpSp>
      <p:pic>
        <p:nvPicPr>
          <p:cNvPr id="9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3322885" y="2473371"/>
            <a:ext cx="4156869" cy="4563429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1028700" y="4711459"/>
            <a:ext cx="11265485" cy="5809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689"/>
              </a:lnSpc>
            </a:pPr>
            <a:r>
              <a:rPr lang="en-US" sz="3349" i="1" dirty="0" err="1">
                <a:solidFill>
                  <a:srgbClr val="2865AE"/>
                </a:solidFill>
                <a:latin typeface="Titillium Web 2"/>
              </a:rPr>
              <a:t>Incontro</a:t>
            </a:r>
            <a:r>
              <a:rPr lang="en-US" sz="3349" i="1" dirty="0">
                <a:solidFill>
                  <a:srgbClr val="2865AE"/>
                </a:solidFill>
                <a:latin typeface="Titillium Web 2"/>
              </a:rPr>
              <a:t> con </a:t>
            </a:r>
            <a:r>
              <a:rPr lang="en-US" sz="3349" i="1" dirty="0" err="1">
                <a:solidFill>
                  <a:srgbClr val="2865AE"/>
                </a:solidFill>
                <a:latin typeface="Titillium Web 2"/>
              </a:rPr>
              <a:t>i</a:t>
            </a:r>
            <a:r>
              <a:rPr lang="en-US" sz="3349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349" i="1" dirty="0" err="1">
                <a:solidFill>
                  <a:srgbClr val="2865AE"/>
                </a:solidFill>
                <a:latin typeface="Titillium Web 2"/>
              </a:rPr>
              <a:t>Soggetti</a:t>
            </a:r>
            <a:r>
              <a:rPr lang="en-US" sz="3349" i="1" dirty="0">
                <a:solidFill>
                  <a:srgbClr val="2865AE"/>
                </a:solidFill>
                <a:latin typeface="Titillium Web 2"/>
              </a:rPr>
              <a:t> a</a:t>
            </a:r>
            <a:r>
              <a:rPr lang="en-US" sz="3349" i="1">
                <a:solidFill>
                  <a:srgbClr val="2865AE"/>
                </a:solidFill>
                <a:latin typeface="Titillium Web 2"/>
              </a:rPr>
              <a:t>ttuatori</a:t>
            </a:r>
            <a:r>
              <a:rPr lang="en-US" sz="3349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349" i="1" dirty="0" err="1">
                <a:solidFill>
                  <a:srgbClr val="2865AE"/>
                </a:solidFill>
                <a:latin typeface="Titillium Web 2"/>
              </a:rPr>
              <a:t>responsabili</a:t>
            </a:r>
            <a:r>
              <a:rPr lang="en-US" sz="3349" i="1" dirty="0">
                <a:solidFill>
                  <a:srgbClr val="2865AE"/>
                </a:solidFill>
                <a:latin typeface="Titillium Web 2"/>
              </a:rPr>
              <a:t> di </a:t>
            </a:r>
            <a:r>
              <a:rPr lang="en-US" sz="3349" i="1" dirty="0" err="1">
                <a:solidFill>
                  <a:srgbClr val="2865AE"/>
                </a:solidFill>
                <a:latin typeface="Titillium Web 2"/>
              </a:rPr>
              <a:t>interventi</a:t>
            </a:r>
            <a:r>
              <a:rPr lang="en-US" sz="3349" i="1" dirty="0">
                <a:solidFill>
                  <a:srgbClr val="2865AE"/>
                </a:solidFill>
                <a:latin typeface="Titillium Web 2"/>
              </a:rPr>
              <a:t> PNRR 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028700" y="3049484"/>
            <a:ext cx="12294185" cy="1587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319"/>
              </a:lnSpc>
            </a:pPr>
            <a:r>
              <a:rPr lang="en-US" sz="4514" b="1" dirty="0" err="1">
                <a:solidFill>
                  <a:srgbClr val="2865AE"/>
                </a:solidFill>
                <a:latin typeface="Titillium Web 3"/>
              </a:rPr>
              <a:t>Indicazioni</a:t>
            </a:r>
            <a:r>
              <a:rPr lang="en-US" sz="4514" b="1" dirty="0">
                <a:solidFill>
                  <a:srgbClr val="2865AE"/>
                </a:solidFill>
                <a:latin typeface="Titillium Web 3"/>
              </a:rPr>
              <a:t> operative per </a:t>
            </a:r>
            <a:r>
              <a:rPr lang="en-US" sz="4514" b="1" dirty="0" err="1">
                <a:solidFill>
                  <a:srgbClr val="2865AE"/>
                </a:solidFill>
                <a:latin typeface="Titillium Web 3"/>
              </a:rPr>
              <a:t>i</a:t>
            </a:r>
            <a:r>
              <a:rPr lang="en-US" sz="4514" b="1" dirty="0">
                <a:solidFill>
                  <a:srgbClr val="2865AE"/>
                </a:solidFill>
                <a:latin typeface="Titillium Web 3"/>
              </a:rPr>
              <a:t> </a:t>
            </a:r>
            <a:r>
              <a:rPr lang="en-US" sz="4514" b="1" dirty="0" err="1">
                <a:solidFill>
                  <a:srgbClr val="2865AE"/>
                </a:solidFill>
                <a:latin typeface="Titillium Web 3"/>
              </a:rPr>
              <a:t>Soggetti</a:t>
            </a:r>
            <a:r>
              <a:rPr lang="en-US" sz="4514" b="1" dirty="0">
                <a:solidFill>
                  <a:srgbClr val="2865AE"/>
                </a:solidFill>
                <a:latin typeface="Titillium Web 3"/>
              </a:rPr>
              <a:t> </a:t>
            </a:r>
            <a:r>
              <a:rPr lang="en-US" sz="4514" b="1" dirty="0" err="1">
                <a:solidFill>
                  <a:srgbClr val="2865AE"/>
                </a:solidFill>
                <a:latin typeface="Titillium Web 3"/>
              </a:rPr>
              <a:t>attuatori</a:t>
            </a:r>
            <a:r>
              <a:rPr lang="en-US" sz="4514" b="1" dirty="0">
                <a:solidFill>
                  <a:srgbClr val="2865AE"/>
                </a:solidFill>
                <a:latin typeface="Titillium Web 3"/>
              </a:rPr>
              <a:t> in </a:t>
            </a:r>
            <a:r>
              <a:rPr lang="en-US" sz="4514" b="1" dirty="0" err="1">
                <a:solidFill>
                  <a:srgbClr val="2865AE"/>
                </a:solidFill>
                <a:latin typeface="Titillium Web 3"/>
              </a:rPr>
              <a:t>fase</a:t>
            </a:r>
            <a:r>
              <a:rPr lang="en-US" sz="4514" b="1" dirty="0">
                <a:solidFill>
                  <a:srgbClr val="2865AE"/>
                </a:solidFill>
                <a:latin typeface="Titillium Web 3"/>
              </a:rPr>
              <a:t> di </a:t>
            </a:r>
            <a:r>
              <a:rPr lang="en-US" sz="4514" b="1" dirty="0" err="1">
                <a:solidFill>
                  <a:srgbClr val="2865AE"/>
                </a:solidFill>
                <a:latin typeface="Titillium Web 3"/>
              </a:rPr>
              <a:t>rendicontazione</a:t>
            </a:r>
            <a:r>
              <a:rPr lang="en-US" sz="4514" b="1" dirty="0">
                <a:solidFill>
                  <a:srgbClr val="2865AE"/>
                </a:solidFill>
                <a:latin typeface="Titillium Web 3"/>
              </a:rPr>
              <a:t> </a:t>
            </a:r>
            <a:r>
              <a:rPr lang="en-US" sz="4514" b="1" dirty="0" err="1">
                <a:solidFill>
                  <a:srgbClr val="2865AE"/>
                </a:solidFill>
                <a:latin typeface="Titillium Web 3"/>
              </a:rPr>
              <a:t>delle</a:t>
            </a:r>
            <a:r>
              <a:rPr lang="en-US" sz="4514" b="1" dirty="0">
                <a:solidFill>
                  <a:srgbClr val="2865AE"/>
                </a:solidFill>
                <a:latin typeface="Titillium Web 3"/>
              </a:rPr>
              <a:t> </a:t>
            </a:r>
            <a:r>
              <a:rPr lang="en-US" sz="4514" b="1" dirty="0" err="1">
                <a:solidFill>
                  <a:srgbClr val="2865AE"/>
                </a:solidFill>
                <a:latin typeface="Titillium Web 3"/>
              </a:rPr>
              <a:t>spese</a:t>
            </a:r>
            <a:endParaRPr lang="en-US" sz="4514" b="1" dirty="0">
              <a:solidFill>
                <a:srgbClr val="2865AE"/>
              </a:solidFill>
              <a:latin typeface="Titillium Web 3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075772" y="5431532"/>
            <a:ext cx="11020556" cy="4578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710"/>
              </a:lnSpc>
            </a:pPr>
            <a:r>
              <a:rPr lang="en-US" sz="2650" dirty="0">
                <a:solidFill>
                  <a:srgbClr val="2865AE"/>
                </a:solidFill>
                <a:latin typeface="Titillium Web Light" pitchFamily="2" charset="77"/>
              </a:rPr>
              <a:t>Webinar - 22/12/2022</a:t>
            </a:r>
          </a:p>
        </p:txBody>
      </p:sp>
      <p:sp>
        <p:nvSpPr>
          <p:cNvPr id="13" name="Segnaposto numero diapositiva 12">
            <a:extLst>
              <a:ext uri="{FF2B5EF4-FFF2-40B4-BE49-F238E27FC236}">
                <a16:creationId xmlns:a16="http://schemas.microsoft.com/office/drawing/2014/main" id="{A884459A-9514-D408-199B-B492FA3B7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5237" t="33296" r="6031" b="36234"/>
          <a:stretch>
            <a:fillRect/>
          </a:stretch>
        </p:blipFill>
        <p:spPr>
          <a:xfrm>
            <a:off x="12647827" y="8897330"/>
            <a:ext cx="2102380" cy="72193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t="19025" r="47766" b="23495"/>
          <a:stretch>
            <a:fillRect/>
          </a:stretch>
        </p:blipFill>
        <p:spPr>
          <a:xfrm>
            <a:off x="15062519" y="8897330"/>
            <a:ext cx="2196781" cy="66376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4249" r="9752"/>
          <a:stretch>
            <a:fillRect/>
          </a:stretch>
        </p:blipFill>
        <p:spPr>
          <a:xfrm>
            <a:off x="9892136" y="8930378"/>
            <a:ext cx="2433255" cy="630721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0742582" y="3399511"/>
            <a:ext cx="6786390" cy="3487977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1028700" y="893877"/>
            <a:ext cx="11790209" cy="7632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229"/>
              </a:lnSpc>
            </a:pPr>
            <a:r>
              <a:rPr lang="en-US" sz="4449" b="1" dirty="0" err="1">
                <a:solidFill>
                  <a:srgbClr val="2865AE"/>
                </a:solidFill>
                <a:latin typeface="Titillium Web 3"/>
              </a:rPr>
              <a:t>Strumenti</a:t>
            </a:r>
            <a:endParaRPr lang="en-US" sz="4449" b="1" dirty="0">
              <a:solidFill>
                <a:srgbClr val="2865AE"/>
              </a:solidFill>
              <a:latin typeface="Titillium Web 3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028700" y="1599998"/>
            <a:ext cx="9945203" cy="5130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70"/>
              </a:lnSpc>
            </a:pPr>
            <a:r>
              <a:rPr lang="en-US" sz="3050">
                <a:solidFill>
                  <a:srgbClr val="2865AE"/>
                </a:solidFill>
                <a:latin typeface="Titillium Web 2"/>
              </a:rPr>
              <a:t>Le Attestazioni [Allegati 2, 3, 4, 5]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166216" y="2924174"/>
            <a:ext cx="8938191" cy="49237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179"/>
              </a:lnSpc>
            </a:pPr>
            <a:r>
              <a:rPr lang="en-US" sz="3200" dirty="0">
                <a:solidFill>
                  <a:srgbClr val="2865AE"/>
                </a:solidFill>
                <a:latin typeface="Titillium Web 2"/>
              </a:rPr>
              <a:t>[</a:t>
            </a:r>
            <a:r>
              <a:rPr lang="en-US" sz="3200" dirty="0" err="1">
                <a:solidFill>
                  <a:srgbClr val="2865AE"/>
                </a:solidFill>
                <a:latin typeface="Titillium Web 2"/>
              </a:rPr>
              <a:t>Allegato</a:t>
            </a:r>
            <a:r>
              <a:rPr lang="en-US" sz="3200" dirty="0">
                <a:solidFill>
                  <a:srgbClr val="2865AE"/>
                </a:solidFill>
                <a:latin typeface="Titillium Web 2"/>
              </a:rPr>
              <a:t> 2] </a:t>
            </a:r>
          </a:p>
          <a:p>
            <a:pPr>
              <a:lnSpc>
                <a:spcPts val="4759"/>
              </a:lnSpc>
            </a:pPr>
            <a:r>
              <a:rPr lang="en-US" sz="3399" b="1" dirty="0" err="1">
                <a:solidFill>
                  <a:srgbClr val="2865AE"/>
                </a:solidFill>
                <a:latin typeface="Titillium Web 2"/>
              </a:rPr>
              <a:t>Attestazione</a:t>
            </a:r>
            <a:r>
              <a:rPr lang="en-US" sz="3399" b="1" dirty="0">
                <a:solidFill>
                  <a:srgbClr val="2865AE"/>
                </a:solidFill>
                <a:latin typeface="Titillium Web 2"/>
              </a:rPr>
              <a:t> del rispetto del Principio del DNSH </a:t>
            </a:r>
            <a:r>
              <a:rPr lang="en-US" sz="3399" dirty="0">
                <a:solidFill>
                  <a:srgbClr val="2865AE"/>
                </a:solidFill>
                <a:latin typeface="Titillium Web 2"/>
              </a:rPr>
              <a:t>(Reg. UE 2020/852, art. 17;  </a:t>
            </a:r>
            <a:r>
              <a:rPr lang="en-US" sz="3399" dirty="0" err="1">
                <a:solidFill>
                  <a:srgbClr val="2865AE"/>
                </a:solidFill>
                <a:latin typeface="Titillium Web 2"/>
              </a:rPr>
              <a:t>Allegati</a:t>
            </a:r>
            <a:r>
              <a:rPr lang="en-US" sz="33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399" dirty="0" err="1">
                <a:solidFill>
                  <a:srgbClr val="2865AE"/>
                </a:solidFill>
                <a:latin typeface="Titillium Web 2"/>
              </a:rPr>
              <a:t>alla</a:t>
            </a:r>
            <a:r>
              <a:rPr lang="en-US" sz="33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399" dirty="0" err="1">
                <a:solidFill>
                  <a:srgbClr val="2865AE"/>
                </a:solidFill>
                <a:latin typeface="Titillium Web 2"/>
              </a:rPr>
              <a:t>Circolare</a:t>
            </a:r>
            <a:r>
              <a:rPr lang="en-US" sz="3399" dirty="0">
                <a:solidFill>
                  <a:srgbClr val="2865AE"/>
                </a:solidFill>
                <a:latin typeface="Titillium Web 2"/>
              </a:rPr>
              <a:t> MEF-RGS n. 33 del 13 </a:t>
            </a:r>
            <a:r>
              <a:rPr lang="en-US" sz="3399" dirty="0" err="1">
                <a:solidFill>
                  <a:srgbClr val="2865AE"/>
                </a:solidFill>
                <a:latin typeface="Titillium Web 2"/>
              </a:rPr>
              <a:t>ottobre</a:t>
            </a:r>
            <a:r>
              <a:rPr lang="en-US" sz="3399" dirty="0">
                <a:solidFill>
                  <a:srgbClr val="2865AE"/>
                </a:solidFill>
                <a:latin typeface="Titillium Web 2"/>
              </a:rPr>
              <a:t> 2022: </a:t>
            </a:r>
            <a:r>
              <a:rPr lang="en-US" sz="3399" i="1" dirty="0" err="1">
                <a:solidFill>
                  <a:srgbClr val="2865AE"/>
                </a:solidFill>
                <a:latin typeface="Titillium Web 2"/>
              </a:rPr>
              <a:t>Guida</a:t>
            </a:r>
            <a:r>
              <a:rPr lang="en-US" sz="3399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399" i="1" dirty="0" err="1">
                <a:solidFill>
                  <a:srgbClr val="2865AE"/>
                </a:solidFill>
                <a:latin typeface="Titillium Web 2"/>
              </a:rPr>
              <a:t>operativa</a:t>
            </a:r>
            <a:r>
              <a:rPr lang="en-US" sz="3399" i="1" dirty="0">
                <a:solidFill>
                  <a:srgbClr val="2865AE"/>
                </a:solidFill>
                <a:latin typeface="Titillium Web 2"/>
              </a:rPr>
              <a:t> per il rispetto del principio di non </a:t>
            </a:r>
            <a:r>
              <a:rPr lang="en-US" sz="3399" i="1" dirty="0" err="1">
                <a:solidFill>
                  <a:srgbClr val="2865AE"/>
                </a:solidFill>
                <a:latin typeface="Titillium Web 2"/>
              </a:rPr>
              <a:t>arrecare</a:t>
            </a:r>
            <a:r>
              <a:rPr lang="en-US" sz="3399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399" i="1" dirty="0" err="1">
                <a:solidFill>
                  <a:srgbClr val="2865AE"/>
                </a:solidFill>
                <a:latin typeface="Titillium Web 2"/>
              </a:rPr>
              <a:t>danno</a:t>
            </a:r>
            <a:r>
              <a:rPr lang="en-US" sz="3399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399" i="1" dirty="0" err="1">
                <a:solidFill>
                  <a:srgbClr val="2865AE"/>
                </a:solidFill>
                <a:latin typeface="Titillium Web 2"/>
              </a:rPr>
              <a:t>significativo</a:t>
            </a:r>
            <a:r>
              <a:rPr lang="en-US" sz="3399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399" i="1" dirty="0" err="1">
                <a:solidFill>
                  <a:srgbClr val="2865AE"/>
                </a:solidFill>
                <a:latin typeface="Titillium Web 2"/>
              </a:rPr>
              <a:t>all’Ambiente</a:t>
            </a:r>
            <a:r>
              <a:rPr lang="en-US" sz="3399" dirty="0">
                <a:solidFill>
                  <a:srgbClr val="2865AE"/>
                </a:solidFill>
                <a:latin typeface="Titillium Web 2"/>
              </a:rPr>
              <a:t> e </a:t>
            </a:r>
            <a:r>
              <a:rPr lang="en-US" sz="3399" i="1" dirty="0">
                <a:solidFill>
                  <a:srgbClr val="2865AE"/>
                </a:solidFill>
                <a:latin typeface="Titillium Web 2"/>
              </a:rPr>
              <a:t>Check-list </a:t>
            </a:r>
            <a:r>
              <a:rPr lang="en-US" sz="3399" i="1" dirty="0" err="1">
                <a:solidFill>
                  <a:srgbClr val="2865AE"/>
                </a:solidFill>
                <a:latin typeface="Titillium Web 2"/>
              </a:rPr>
              <a:t>schede</a:t>
            </a:r>
            <a:r>
              <a:rPr lang="en-US" sz="3399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399" i="1" dirty="0" err="1">
                <a:solidFill>
                  <a:srgbClr val="2865AE"/>
                </a:solidFill>
                <a:latin typeface="Titillium Web 2"/>
              </a:rPr>
              <a:t>tecniche</a:t>
            </a:r>
            <a:r>
              <a:rPr lang="en-US" sz="3399" dirty="0">
                <a:solidFill>
                  <a:srgbClr val="2865AE"/>
                </a:solidFill>
                <a:latin typeface="Titillium Web 2"/>
              </a:rPr>
              <a:t>).</a:t>
            </a:r>
          </a:p>
          <a:p>
            <a:pPr>
              <a:lnSpc>
                <a:spcPts val="4479"/>
              </a:lnSpc>
            </a:pPr>
            <a:endParaRPr lang="en-US" sz="3399" dirty="0">
              <a:solidFill>
                <a:srgbClr val="2865AE"/>
              </a:solidFill>
              <a:latin typeface="Titillium Web 2"/>
            </a:endParaR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5400000">
            <a:off x="-2044424" y="5468924"/>
            <a:ext cx="5500524" cy="250961"/>
          </a:xfrm>
          <a:prstGeom prst="rect">
            <a:avLst/>
          </a:prstGeom>
        </p:spPr>
      </p:pic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38C60FA7-8982-A965-EACB-9F8B52BA5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5237" t="33296" r="6031" b="36234"/>
          <a:stretch>
            <a:fillRect/>
          </a:stretch>
        </p:blipFill>
        <p:spPr>
          <a:xfrm>
            <a:off x="12647827" y="8897330"/>
            <a:ext cx="2102380" cy="72193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t="19025" r="47766" b="23495"/>
          <a:stretch>
            <a:fillRect/>
          </a:stretch>
        </p:blipFill>
        <p:spPr>
          <a:xfrm>
            <a:off x="15062519" y="8897330"/>
            <a:ext cx="2196781" cy="66376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4249" r="9752"/>
          <a:stretch>
            <a:fillRect/>
          </a:stretch>
        </p:blipFill>
        <p:spPr>
          <a:xfrm>
            <a:off x="9892136" y="8930378"/>
            <a:ext cx="2433255" cy="630721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5400000">
            <a:off x="-2044424" y="5468924"/>
            <a:ext cx="5500524" cy="250961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10613888" y="3540286"/>
            <a:ext cx="6774306" cy="3633147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028700" y="893877"/>
            <a:ext cx="11790209" cy="7632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229"/>
              </a:lnSpc>
            </a:pPr>
            <a:r>
              <a:rPr lang="en-US" sz="4449" b="1" dirty="0" err="1">
                <a:solidFill>
                  <a:srgbClr val="2865AE"/>
                </a:solidFill>
                <a:latin typeface="Titillium Web 3"/>
              </a:rPr>
              <a:t>Strumenti</a:t>
            </a:r>
            <a:endParaRPr lang="en-US" sz="4449" b="1" dirty="0">
              <a:solidFill>
                <a:srgbClr val="2865AE"/>
              </a:solidFill>
              <a:latin typeface="Titillium Web 3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028700" y="1599998"/>
            <a:ext cx="9945203" cy="5130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70"/>
              </a:lnSpc>
            </a:pPr>
            <a:r>
              <a:rPr lang="en-US" sz="3050">
                <a:solidFill>
                  <a:srgbClr val="2865AE"/>
                </a:solidFill>
                <a:latin typeface="Titillium Web 2"/>
              </a:rPr>
              <a:t>Le Attestazioni [Allegati 2, 3, 4, 5]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166216" y="2924174"/>
            <a:ext cx="8938191" cy="62049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179"/>
              </a:lnSpc>
            </a:pPr>
            <a:r>
              <a:rPr lang="en-US" sz="3200" dirty="0">
                <a:solidFill>
                  <a:srgbClr val="2865AE"/>
                </a:solidFill>
                <a:latin typeface="Titillium Web 2"/>
              </a:rPr>
              <a:t>[</a:t>
            </a:r>
            <a:r>
              <a:rPr lang="en-US" sz="3200" dirty="0" err="1">
                <a:solidFill>
                  <a:srgbClr val="2865AE"/>
                </a:solidFill>
                <a:latin typeface="Titillium Web 2"/>
              </a:rPr>
              <a:t>Allegato</a:t>
            </a:r>
            <a:r>
              <a:rPr lang="en-US" sz="3200" dirty="0">
                <a:solidFill>
                  <a:srgbClr val="2865AE"/>
                </a:solidFill>
                <a:latin typeface="Titillium Web 2"/>
              </a:rPr>
              <a:t> 3] </a:t>
            </a:r>
          </a:p>
          <a:p>
            <a:pPr>
              <a:lnSpc>
                <a:spcPts val="3779"/>
              </a:lnSpc>
            </a:pPr>
            <a:r>
              <a:rPr lang="en-US" sz="26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699" b="1" dirty="0" err="1">
                <a:solidFill>
                  <a:srgbClr val="2865AE"/>
                </a:solidFill>
                <a:latin typeface="Titillium Web 2"/>
              </a:rPr>
              <a:t>Attestazione</a:t>
            </a:r>
            <a:r>
              <a:rPr lang="en-US" sz="2699" b="1" dirty="0">
                <a:solidFill>
                  <a:srgbClr val="2865AE"/>
                </a:solidFill>
                <a:latin typeface="Titillium Web 2"/>
              </a:rPr>
              <a:t> del rispetto di </a:t>
            </a:r>
            <a:r>
              <a:rPr lang="en-US" sz="2699" b="1" dirty="0" err="1">
                <a:solidFill>
                  <a:srgbClr val="2865AE"/>
                </a:solidFill>
                <a:latin typeface="Titillium Web 2"/>
              </a:rPr>
              <a:t>ulteriori</a:t>
            </a:r>
            <a:r>
              <a:rPr lang="en-US" sz="2699" b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699" b="1" dirty="0" err="1">
                <a:solidFill>
                  <a:srgbClr val="2865AE"/>
                </a:solidFill>
                <a:latin typeface="Titillium Web 2"/>
              </a:rPr>
              <a:t>principi</a:t>
            </a:r>
            <a:r>
              <a:rPr lang="en-US" sz="2699" b="1" dirty="0">
                <a:solidFill>
                  <a:srgbClr val="2865AE"/>
                </a:solidFill>
                <a:latin typeface="Titillium Web 2"/>
              </a:rPr>
              <a:t> e </a:t>
            </a:r>
            <a:r>
              <a:rPr lang="en-US" sz="2699" b="1" dirty="0" err="1">
                <a:solidFill>
                  <a:srgbClr val="2865AE"/>
                </a:solidFill>
                <a:latin typeface="Titillium Web 2"/>
              </a:rPr>
              <a:t>delle</a:t>
            </a:r>
            <a:r>
              <a:rPr lang="en-US" sz="2699" b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699" b="1" dirty="0" err="1">
                <a:solidFill>
                  <a:srgbClr val="2865AE"/>
                </a:solidFill>
                <a:latin typeface="Titillium Web 2"/>
              </a:rPr>
              <a:t>condizionalità</a:t>
            </a:r>
            <a:r>
              <a:rPr lang="en-US" sz="2699" b="1" dirty="0">
                <a:solidFill>
                  <a:srgbClr val="2865AE"/>
                </a:solidFill>
                <a:latin typeface="Titillium Web 2"/>
              </a:rPr>
              <a:t> del PNRR 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(Reg. UE 2021/241; DPCM -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Dipartimento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 Pari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opportunità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 del 7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dicembre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 2021, </a:t>
            </a:r>
            <a:r>
              <a:rPr lang="en-US" sz="2699" i="1" dirty="0" err="1">
                <a:solidFill>
                  <a:srgbClr val="2865AE"/>
                </a:solidFill>
                <a:latin typeface="Titillium Web 2"/>
              </a:rPr>
              <a:t>Linee</a:t>
            </a:r>
            <a:r>
              <a:rPr lang="en-US" sz="2699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699" i="1" dirty="0" err="1">
                <a:solidFill>
                  <a:srgbClr val="2865AE"/>
                </a:solidFill>
                <a:latin typeface="Titillium Web 2"/>
              </a:rPr>
              <a:t>guida</a:t>
            </a:r>
            <a:r>
              <a:rPr lang="en-US" sz="2699" i="1" dirty="0">
                <a:solidFill>
                  <a:srgbClr val="2865AE"/>
                </a:solidFill>
                <a:latin typeface="Titillium Web 2"/>
              </a:rPr>
              <a:t> volte a </a:t>
            </a:r>
            <a:r>
              <a:rPr lang="en-US" sz="2699" i="1" dirty="0" err="1">
                <a:solidFill>
                  <a:srgbClr val="2865AE"/>
                </a:solidFill>
                <a:latin typeface="Titillium Web 2"/>
              </a:rPr>
              <a:t>favorire</a:t>
            </a:r>
            <a:r>
              <a:rPr lang="en-US" sz="2699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699" i="1" dirty="0" err="1">
                <a:solidFill>
                  <a:srgbClr val="2865AE"/>
                </a:solidFill>
                <a:latin typeface="Titillium Web 2"/>
              </a:rPr>
              <a:t>l’equità</a:t>
            </a:r>
            <a:r>
              <a:rPr lang="en-US" sz="2699" i="1" dirty="0">
                <a:solidFill>
                  <a:srgbClr val="2865AE"/>
                </a:solidFill>
                <a:latin typeface="Titillium Web 2"/>
              </a:rPr>
              <a:t>, </a:t>
            </a:r>
            <a:r>
              <a:rPr lang="en-US" sz="2699" i="1" dirty="0" err="1">
                <a:solidFill>
                  <a:srgbClr val="2865AE"/>
                </a:solidFill>
                <a:latin typeface="Titillium Web 2"/>
              </a:rPr>
              <a:t>l’inclusione</a:t>
            </a:r>
            <a:r>
              <a:rPr lang="en-US" sz="2699" i="1" dirty="0">
                <a:solidFill>
                  <a:srgbClr val="2865AE"/>
                </a:solidFill>
                <a:latin typeface="Titillium Web 2"/>
              </a:rPr>
              <a:t> e le </a:t>
            </a:r>
            <a:r>
              <a:rPr lang="en-US" sz="2699" i="1" dirty="0" err="1">
                <a:solidFill>
                  <a:srgbClr val="2865AE"/>
                </a:solidFill>
                <a:latin typeface="Titillium Web 2"/>
              </a:rPr>
              <a:t>pari</a:t>
            </a:r>
            <a:r>
              <a:rPr lang="en-US" sz="2699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699" i="1" dirty="0" err="1">
                <a:solidFill>
                  <a:srgbClr val="2865AE"/>
                </a:solidFill>
                <a:latin typeface="Titillium Web 2"/>
              </a:rPr>
              <a:t>opportunità</a:t>
            </a:r>
            <a:r>
              <a:rPr lang="en-US" sz="2699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699" i="1" dirty="0" err="1">
                <a:solidFill>
                  <a:srgbClr val="2865AE"/>
                </a:solidFill>
                <a:latin typeface="Titillium Web 2"/>
              </a:rPr>
              <a:t>nei</a:t>
            </a:r>
            <a:r>
              <a:rPr lang="en-US" sz="2699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699" i="1" dirty="0" err="1">
                <a:solidFill>
                  <a:srgbClr val="2865AE"/>
                </a:solidFill>
                <a:latin typeface="Titillium Web 2"/>
              </a:rPr>
              <a:t>contratti</a:t>
            </a:r>
            <a:r>
              <a:rPr lang="en-US" sz="2699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699" i="1" dirty="0" err="1">
                <a:solidFill>
                  <a:srgbClr val="2865AE"/>
                </a:solidFill>
                <a:latin typeface="Titillium Web 2"/>
              </a:rPr>
              <a:t>pubblici</a:t>
            </a:r>
            <a:r>
              <a:rPr lang="en-US" sz="2699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699" i="1" dirty="0" err="1">
                <a:solidFill>
                  <a:srgbClr val="2865AE"/>
                </a:solidFill>
                <a:latin typeface="Titillium Web 2"/>
              </a:rPr>
              <a:t>finanziati</a:t>
            </a:r>
            <a:r>
              <a:rPr lang="en-US" sz="2699" i="1" dirty="0">
                <a:solidFill>
                  <a:srgbClr val="2865AE"/>
                </a:solidFill>
                <a:latin typeface="Titillium Web 2"/>
              </a:rPr>
              <a:t> con le </a:t>
            </a:r>
            <a:r>
              <a:rPr lang="en-US" sz="2699" i="1" dirty="0" err="1">
                <a:solidFill>
                  <a:srgbClr val="2865AE"/>
                </a:solidFill>
                <a:latin typeface="Titillium Web 2"/>
              </a:rPr>
              <a:t>risorse</a:t>
            </a:r>
            <a:r>
              <a:rPr lang="en-US" sz="2699" i="1" dirty="0">
                <a:solidFill>
                  <a:srgbClr val="2865AE"/>
                </a:solidFill>
                <a:latin typeface="Titillium Web 2"/>
              </a:rPr>
              <a:t> del PNRR e del PNC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;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Decreto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 del 9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febbraio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 2022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della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 PCM (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Ufficio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 per le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politiche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 in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favore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delle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persone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 con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disabilità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), </a:t>
            </a:r>
            <a:r>
              <a:rPr lang="en-US" sz="2699" i="1" dirty="0" err="1">
                <a:solidFill>
                  <a:srgbClr val="2865AE"/>
                </a:solidFill>
                <a:latin typeface="Titillium Web 2"/>
              </a:rPr>
              <a:t>Direttiva</a:t>
            </a:r>
            <a:r>
              <a:rPr lang="en-US" sz="2699" i="1" dirty="0">
                <a:solidFill>
                  <a:srgbClr val="2865AE"/>
                </a:solidFill>
                <a:latin typeface="Titillium Web 2"/>
              </a:rPr>
              <a:t> alle </a:t>
            </a:r>
            <a:r>
              <a:rPr lang="en-US" sz="2699" i="1" dirty="0" err="1">
                <a:solidFill>
                  <a:srgbClr val="2865AE"/>
                </a:solidFill>
                <a:latin typeface="Titillium Web 2"/>
              </a:rPr>
              <a:t>amministrazioni</a:t>
            </a:r>
            <a:r>
              <a:rPr lang="en-US" sz="2699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699" i="1" dirty="0" err="1">
                <a:solidFill>
                  <a:srgbClr val="2865AE"/>
                </a:solidFill>
                <a:latin typeface="Titillium Web 2"/>
              </a:rPr>
              <a:t>titolari</a:t>
            </a:r>
            <a:r>
              <a:rPr lang="en-US" sz="2699" i="1" dirty="0">
                <a:solidFill>
                  <a:srgbClr val="2865AE"/>
                </a:solidFill>
                <a:latin typeface="Titillium Web 2"/>
              </a:rPr>
              <a:t> di </a:t>
            </a:r>
            <a:r>
              <a:rPr lang="en-US" sz="2699" i="1" dirty="0" err="1">
                <a:solidFill>
                  <a:srgbClr val="2865AE"/>
                </a:solidFill>
                <a:latin typeface="Titillium Web 2"/>
              </a:rPr>
              <a:t>progetti</a:t>
            </a:r>
            <a:r>
              <a:rPr lang="en-US" sz="2699" i="1" dirty="0">
                <a:solidFill>
                  <a:srgbClr val="2865AE"/>
                </a:solidFill>
                <a:latin typeface="Titillium Web 2"/>
              </a:rPr>
              <a:t>, </a:t>
            </a:r>
            <a:r>
              <a:rPr lang="en-US" sz="2699" i="1" dirty="0" err="1">
                <a:solidFill>
                  <a:srgbClr val="2865AE"/>
                </a:solidFill>
                <a:latin typeface="Titillium Web 2"/>
              </a:rPr>
              <a:t>riforme</a:t>
            </a:r>
            <a:r>
              <a:rPr lang="en-US" sz="2699" i="1" dirty="0">
                <a:solidFill>
                  <a:srgbClr val="2865AE"/>
                </a:solidFill>
                <a:latin typeface="Titillium Web 2"/>
              </a:rPr>
              <a:t> e </a:t>
            </a:r>
            <a:r>
              <a:rPr lang="en-US" sz="2699" i="1" dirty="0" err="1">
                <a:solidFill>
                  <a:srgbClr val="2865AE"/>
                </a:solidFill>
                <a:latin typeface="Titillium Web 2"/>
              </a:rPr>
              <a:t>misure</a:t>
            </a:r>
            <a:r>
              <a:rPr lang="en-US" sz="2699" i="1" dirty="0">
                <a:solidFill>
                  <a:srgbClr val="2865AE"/>
                </a:solidFill>
                <a:latin typeface="Titillium Web 2"/>
              </a:rPr>
              <a:t> in </a:t>
            </a:r>
            <a:r>
              <a:rPr lang="en-US" sz="2699" i="1" dirty="0" err="1">
                <a:solidFill>
                  <a:srgbClr val="2865AE"/>
                </a:solidFill>
                <a:latin typeface="Titillium Web 2"/>
              </a:rPr>
              <a:t>materia</a:t>
            </a:r>
            <a:r>
              <a:rPr lang="en-US" sz="2699" i="1" dirty="0">
                <a:solidFill>
                  <a:srgbClr val="2865AE"/>
                </a:solidFill>
                <a:latin typeface="Titillium Web 2"/>
              </a:rPr>
              <a:t> di </a:t>
            </a:r>
            <a:r>
              <a:rPr lang="en-US" sz="2699" i="1" dirty="0" err="1">
                <a:solidFill>
                  <a:srgbClr val="2865AE"/>
                </a:solidFill>
                <a:latin typeface="Titillium Web 2"/>
              </a:rPr>
              <a:t>disabilità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; art. 9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Regolamento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europeo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 2021/241.</a:t>
            </a:r>
          </a:p>
          <a:p>
            <a:pPr>
              <a:lnSpc>
                <a:spcPts val="4759"/>
              </a:lnSpc>
            </a:pPr>
            <a:endParaRPr lang="en-US" sz="2699" dirty="0">
              <a:solidFill>
                <a:srgbClr val="2865AE"/>
              </a:solidFill>
              <a:latin typeface="Titillium Web 2"/>
            </a:endParaRPr>
          </a:p>
          <a:p>
            <a:pPr>
              <a:lnSpc>
                <a:spcPts val="4479"/>
              </a:lnSpc>
            </a:pPr>
            <a:endParaRPr lang="en-US" sz="2699" dirty="0">
              <a:solidFill>
                <a:srgbClr val="2865AE"/>
              </a:solidFill>
              <a:latin typeface="Titillium Web 2"/>
            </a:endParaRPr>
          </a:p>
        </p:txBody>
      </p:sp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C17D91F8-551E-C682-7906-EF90711BDB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5237" t="33296" r="6031" b="36234"/>
          <a:stretch>
            <a:fillRect/>
          </a:stretch>
        </p:blipFill>
        <p:spPr>
          <a:xfrm>
            <a:off x="12647827" y="8897330"/>
            <a:ext cx="2102380" cy="72193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t="19025" r="47766" b="23495"/>
          <a:stretch>
            <a:fillRect/>
          </a:stretch>
        </p:blipFill>
        <p:spPr>
          <a:xfrm>
            <a:off x="15062519" y="8897330"/>
            <a:ext cx="2196781" cy="66376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4249" r="9752"/>
          <a:stretch>
            <a:fillRect/>
          </a:stretch>
        </p:blipFill>
        <p:spPr>
          <a:xfrm>
            <a:off x="9892136" y="8930378"/>
            <a:ext cx="2433255" cy="630721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5400000">
            <a:off x="-2044424" y="5468924"/>
            <a:ext cx="5500524" cy="250961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10639494" y="3492608"/>
            <a:ext cx="7020855" cy="3569261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028700" y="893877"/>
            <a:ext cx="11790209" cy="7632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229"/>
              </a:lnSpc>
            </a:pPr>
            <a:r>
              <a:rPr lang="en-US" sz="4449" b="1" dirty="0" err="1">
                <a:solidFill>
                  <a:srgbClr val="2865AE"/>
                </a:solidFill>
                <a:latin typeface="Titillium Web 3"/>
              </a:rPr>
              <a:t>Strumenti</a:t>
            </a:r>
            <a:endParaRPr lang="en-US" sz="4449" b="1" dirty="0">
              <a:solidFill>
                <a:srgbClr val="2865AE"/>
              </a:solidFill>
              <a:latin typeface="Titillium Web 3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028700" y="1599998"/>
            <a:ext cx="9945203" cy="5130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70"/>
              </a:lnSpc>
            </a:pPr>
            <a:r>
              <a:rPr lang="en-US" sz="3050">
                <a:solidFill>
                  <a:srgbClr val="2865AE"/>
                </a:solidFill>
                <a:latin typeface="Titillium Web 2"/>
              </a:rPr>
              <a:t>Le Attestazioni [Allegati 2, 3, 4, 5]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166216" y="2924174"/>
            <a:ext cx="8938191" cy="57175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179"/>
              </a:lnSpc>
            </a:pPr>
            <a:r>
              <a:rPr lang="en-US" sz="3200" dirty="0">
                <a:solidFill>
                  <a:srgbClr val="2865AE"/>
                </a:solidFill>
                <a:latin typeface="Titillium Web 2"/>
              </a:rPr>
              <a:t>[</a:t>
            </a:r>
            <a:r>
              <a:rPr lang="en-US" sz="3200" dirty="0" err="1">
                <a:solidFill>
                  <a:srgbClr val="2865AE"/>
                </a:solidFill>
                <a:latin typeface="Titillium Web 2"/>
              </a:rPr>
              <a:t>Allegato</a:t>
            </a:r>
            <a:r>
              <a:rPr lang="en-US" sz="3200" dirty="0">
                <a:solidFill>
                  <a:srgbClr val="2865AE"/>
                </a:solidFill>
                <a:latin typeface="Titillium Web 2"/>
              </a:rPr>
              <a:t> 4] </a:t>
            </a:r>
          </a:p>
          <a:p>
            <a:pPr>
              <a:lnSpc>
                <a:spcPts val="3779"/>
              </a:lnSpc>
            </a:pPr>
            <a:r>
              <a:rPr lang="en-US" sz="2699" b="1" dirty="0" err="1">
                <a:solidFill>
                  <a:srgbClr val="2865AE"/>
                </a:solidFill>
                <a:latin typeface="Titillium Web 2"/>
              </a:rPr>
              <a:t>Attestazione</a:t>
            </a:r>
            <a:r>
              <a:rPr lang="en-US" sz="2699" b="1" dirty="0">
                <a:solidFill>
                  <a:srgbClr val="2865AE"/>
                </a:solidFill>
                <a:latin typeface="Titillium Web 2"/>
              </a:rPr>
              <a:t> di </a:t>
            </a:r>
            <a:r>
              <a:rPr lang="en-US" sz="2699" b="1" dirty="0" err="1">
                <a:solidFill>
                  <a:srgbClr val="2865AE"/>
                </a:solidFill>
                <a:latin typeface="Titillium Web 2"/>
              </a:rPr>
              <a:t>assenza</a:t>
            </a:r>
            <a:r>
              <a:rPr lang="en-US" sz="2699" b="1" dirty="0">
                <a:solidFill>
                  <a:srgbClr val="2865AE"/>
                </a:solidFill>
                <a:latin typeface="Titillium Web 2"/>
              </a:rPr>
              <a:t> di </a:t>
            </a:r>
            <a:r>
              <a:rPr lang="en-US" sz="2699" b="1" dirty="0" err="1">
                <a:solidFill>
                  <a:srgbClr val="2865AE"/>
                </a:solidFill>
                <a:latin typeface="Titillium Web 2"/>
              </a:rPr>
              <a:t>conflitto</a:t>
            </a:r>
            <a:r>
              <a:rPr lang="en-US" sz="2699" b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699" b="1" dirty="0" err="1">
                <a:solidFill>
                  <a:srgbClr val="2865AE"/>
                </a:solidFill>
                <a:latin typeface="Titillium Web 2"/>
              </a:rPr>
              <a:t>interessi</a:t>
            </a:r>
            <a:r>
              <a:rPr lang="en-US" sz="2699" b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da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parte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 del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Soggetto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attuatore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 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che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dichiara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  di aver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effettuato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 il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controllo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su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tutto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 il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personale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coinvolto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nella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procedura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 di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gara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 in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maniera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diretta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 o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indiretta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 (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cfr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.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articolo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 42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d.lgs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 50/2016; Linea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Guida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 ANAC n.15;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Allegato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alla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Circolare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 MEF-RGS n. 30 dell’11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agosto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 2022, </a:t>
            </a:r>
            <a:r>
              <a:rPr lang="en-US" sz="2699" i="1" dirty="0" err="1">
                <a:solidFill>
                  <a:srgbClr val="2865AE"/>
                </a:solidFill>
                <a:latin typeface="Titillium Web 2"/>
              </a:rPr>
              <a:t>Linee</a:t>
            </a:r>
            <a:r>
              <a:rPr lang="en-US" sz="2699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699" i="1" dirty="0" err="1">
                <a:solidFill>
                  <a:srgbClr val="2865AE"/>
                </a:solidFill>
                <a:latin typeface="Titillium Web 2"/>
              </a:rPr>
              <a:t>Guida</a:t>
            </a:r>
            <a:r>
              <a:rPr lang="en-US" sz="2699" i="1" dirty="0">
                <a:solidFill>
                  <a:srgbClr val="2865AE"/>
                </a:solidFill>
                <a:latin typeface="Titillium Web 2"/>
              </a:rPr>
              <a:t> per lo </a:t>
            </a:r>
            <a:r>
              <a:rPr lang="en-US" sz="2699" i="1" dirty="0" err="1">
                <a:solidFill>
                  <a:srgbClr val="2865AE"/>
                </a:solidFill>
                <a:latin typeface="Titillium Web 2"/>
              </a:rPr>
              <a:t>svolgimento</a:t>
            </a:r>
            <a:r>
              <a:rPr lang="en-US" sz="2699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699" i="1" dirty="0" err="1">
                <a:solidFill>
                  <a:srgbClr val="2865AE"/>
                </a:solidFill>
                <a:latin typeface="Titillium Web 2"/>
              </a:rPr>
              <a:t>delle</a:t>
            </a:r>
            <a:r>
              <a:rPr lang="en-US" sz="2699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699" i="1" dirty="0" err="1">
                <a:solidFill>
                  <a:srgbClr val="2865AE"/>
                </a:solidFill>
                <a:latin typeface="Titillium Web 2"/>
              </a:rPr>
              <a:t>attività</a:t>
            </a:r>
            <a:r>
              <a:rPr lang="en-US" sz="2699" i="1" dirty="0">
                <a:solidFill>
                  <a:srgbClr val="2865AE"/>
                </a:solidFill>
                <a:latin typeface="Titillium Web 2"/>
              </a:rPr>
              <a:t> di </a:t>
            </a:r>
            <a:r>
              <a:rPr lang="en-US" sz="2699" i="1" dirty="0" err="1">
                <a:solidFill>
                  <a:srgbClr val="2865AE"/>
                </a:solidFill>
                <a:latin typeface="Titillium Web 2"/>
              </a:rPr>
              <a:t>controllo</a:t>
            </a:r>
            <a:r>
              <a:rPr lang="en-US" sz="2699" i="1" dirty="0">
                <a:solidFill>
                  <a:srgbClr val="2865AE"/>
                </a:solidFill>
                <a:latin typeface="Titillium Web 2"/>
              </a:rPr>
              <a:t> e </a:t>
            </a:r>
            <a:r>
              <a:rPr lang="en-US" sz="2699" i="1" dirty="0" err="1">
                <a:solidFill>
                  <a:srgbClr val="2865AE"/>
                </a:solidFill>
                <a:latin typeface="Titillium Web 2"/>
              </a:rPr>
              <a:t>rendicontazione</a:t>
            </a:r>
            <a:r>
              <a:rPr lang="en-US" sz="2699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699" i="1" dirty="0" err="1">
                <a:solidFill>
                  <a:srgbClr val="2865AE"/>
                </a:solidFill>
                <a:latin typeface="Titillium Web 2"/>
              </a:rPr>
              <a:t>delle</a:t>
            </a:r>
            <a:r>
              <a:rPr lang="en-US" sz="2699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699" i="1" dirty="0" err="1">
                <a:solidFill>
                  <a:srgbClr val="2865AE"/>
                </a:solidFill>
                <a:latin typeface="Titillium Web 2"/>
              </a:rPr>
              <a:t>Misure</a:t>
            </a:r>
            <a:r>
              <a:rPr lang="en-US" sz="2699" i="1" dirty="0">
                <a:solidFill>
                  <a:srgbClr val="2865AE"/>
                </a:solidFill>
                <a:latin typeface="Titillium Web 2"/>
              </a:rPr>
              <a:t> PNRR di </a:t>
            </a:r>
            <a:r>
              <a:rPr lang="en-US" sz="2699" i="1" dirty="0" err="1">
                <a:solidFill>
                  <a:srgbClr val="2865AE"/>
                </a:solidFill>
                <a:latin typeface="Titillium Web 2"/>
              </a:rPr>
              <a:t>competenza</a:t>
            </a:r>
            <a:r>
              <a:rPr lang="en-US" sz="2699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699" i="1" dirty="0" err="1">
                <a:solidFill>
                  <a:srgbClr val="2865AE"/>
                </a:solidFill>
                <a:latin typeface="Titillium Web 2"/>
              </a:rPr>
              <a:t>delle</a:t>
            </a:r>
            <a:r>
              <a:rPr lang="en-US" sz="2699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699" i="1" dirty="0" err="1">
                <a:solidFill>
                  <a:srgbClr val="2865AE"/>
                </a:solidFill>
                <a:latin typeface="Titillium Web 2"/>
              </a:rPr>
              <a:t>Amministrazioni</a:t>
            </a:r>
            <a:r>
              <a:rPr lang="en-US" sz="2699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699" i="1" dirty="0" err="1">
                <a:solidFill>
                  <a:srgbClr val="2865AE"/>
                </a:solidFill>
                <a:latin typeface="Titillium Web 2"/>
              </a:rPr>
              <a:t>centrali</a:t>
            </a:r>
            <a:r>
              <a:rPr lang="en-US" sz="2699" i="1" dirty="0">
                <a:solidFill>
                  <a:srgbClr val="2865AE"/>
                </a:solidFill>
                <a:latin typeface="Titillium Web 2"/>
              </a:rPr>
              <a:t> e </a:t>
            </a:r>
            <a:r>
              <a:rPr lang="en-US" sz="2699" i="1" dirty="0" err="1">
                <a:solidFill>
                  <a:srgbClr val="2865AE"/>
                </a:solidFill>
                <a:latin typeface="Titillium Web 2"/>
              </a:rPr>
              <a:t>dei</a:t>
            </a:r>
            <a:r>
              <a:rPr lang="en-US" sz="2699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699" i="1" dirty="0" err="1">
                <a:solidFill>
                  <a:srgbClr val="2865AE"/>
                </a:solidFill>
                <a:latin typeface="Titillium Web 2"/>
              </a:rPr>
              <a:t>Soggetti</a:t>
            </a:r>
            <a:r>
              <a:rPr lang="en-US" sz="2699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699" i="1" dirty="0" err="1">
                <a:solidFill>
                  <a:srgbClr val="2865AE"/>
                </a:solidFill>
                <a:latin typeface="Titillium Web 2"/>
              </a:rPr>
              <a:t>attuatori</a:t>
            </a:r>
            <a:r>
              <a:rPr lang="en-US" sz="2699" i="1" dirty="0">
                <a:solidFill>
                  <a:srgbClr val="2865AE"/>
                </a:solidFill>
                <a:latin typeface="Titillium Web 2"/>
              </a:rPr>
              <a:t>.</a:t>
            </a:r>
          </a:p>
          <a:p>
            <a:pPr>
              <a:lnSpc>
                <a:spcPts val="4759"/>
              </a:lnSpc>
            </a:pPr>
            <a:endParaRPr lang="en-US" sz="2699" dirty="0">
              <a:solidFill>
                <a:srgbClr val="2865AE"/>
              </a:solidFill>
              <a:latin typeface="Titillium Web 2"/>
            </a:endParaRPr>
          </a:p>
          <a:p>
            <a:pPr>
              <a:lnSpc>
                <a:spcPts val="4479"/>
              </a:lnSpc>
            </a:pPr>
            <a:endParaRPr lang="en-US" sz="2699" dirty="0">
              <a:solidFill>
                <a:srgbClr val="2865AE"/>
              </a:solidFill>
              <a:latin typeface="Titillium Web 2"/>
            </a:endParaRPr>
          </a:p>
        </p:txBody>
      </p:sp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C261AB7F-3A2D-5573-D9E2-5698593DC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5237" t="33296" r="6031" b="36234"/>
          <a:stretch>
            <a:fillRect/>
          </a:stretch>
        </p:blipFill>
        <p:spPr>
          <a:xfrm>
            <a:off x="12647827" y="8897330"/>
            <a:ext cx="2102380" cy="72193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t="19025" r="47766" b="23495"/>
          <a:stretch>
            <a:fillRect/>
          </a:stretch>
        </p:blipFill>
        <p:spPr>
          <a:xfrm>
            <a:off x="15062519" y="8897330"/>
            <a:ext cx="2196781" cy="66376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4249" r="9752"/>
          <a:stretch>
            <a:fillRect/>
          </a:stretch>
        </p:blipFill>
        <p:spPr>
          <a:xfrm>
            <a:off x="9892136" y="8930378"/>
            <a:ext cx="2433255" cy="630721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5400000">
            <a:off x="-2044424" y="5468924"/>
            <a:ext cx="5500524" cy="250961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9892136" y="3146461"/>
            <a:ext cx="7627925" cy="3749150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028700" y="893877"/>
            <a:ext cx="11790209" cy="7632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229"/>
              </a:lnSpc>
            </a:pPr>
            <a:r>
              <a:rPr lang="en-US" sz="4449" b="1" dirty="0" err="1">
                <a:solidFill>
                  <a:srgbClr val="2865AE"/>
                </a:solidFill>
                <a:latin typeface="Titillium Web 3"/>
              </a:rPr>
              <a:t>Strumenti</a:t>
            </a:r>
            <a:endParaRPr lang="en-US" sz="4449" b="1" dirty="0">
              <a:solidFill>
                <a:srgbClr val="2865AE"/>
              </a:solidFill>
              <a:latin typeface="Titillium Web 3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028700" y="1599998"/>
            <a:ext cx="9945203" cy="5130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70"/>
              </a:lnSpc>
            </a:pPr>
            <a:r>
              <a:rPr lang="en-US" sz="3050">
                <a:solidFill>
                  <a:srgbClr val="2865AE"/>
                </a:solidFill>
                <a:latin typeface="Titillium Web 2"/>
              </a:rPr>
              <a:t>Le Attestazioni [Allegati 2, 3, 4, 5]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166216" y="2924174"/>
            <a:ext cx="8285049" cy="42556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179"/>
              </a:lnSpc>
            </a:pPr>
            <a:r>
              <a:rPr lang="en-US" sz="3200" dirty="0">
                <a:solidFill>
                  <a:srgbClr val="2865AE"/>
                </a:solidFill>
                <a:latin typeface="Titillium Web 2"/>
              </a:rPr>
              <a:t>[</a:t>
            </a:r>
            <a:r>
              <a:rPr lang="en-US" sz="3200" dirty="0" err="1">
                <a:solidFill>
                  <a:srgbClr val="2865AE"/>
                </a:solidFill>
                <a:latin typeface="Titillium Web 2"/>
              </a:rPr>
              <a:t>Allegato</a:t>
            </a:r>
            <a:r>
              <a:rPr lang="en-US" sz="3200" dirty="0">
                <a:solidFill>
                  <a:srgbClr val="2865AE"/>
                </a:solidFill>
                <a:latin typeface="Titillium Web 2"/>
              </a:rPr>
              <a:t> 5] </a:t>
            </a:r>
          </a:p>
          <a:p>
            <a:pPr>
              <a:lnSpc>
                <a:spcPts val="3779"/>
              </a:lnSpc>
            </a:pPr>
            <a:r>
              <a:rPr lang="en-US" sz="2699" b="1" dirty="0" err="1">
                <a:solidFill>
                  <a:srgbClr val="2865AE"/>
                </a:solidFill>
                <a:latin typeface="Titillium Web 2"/>
              </a:rPr>
              <a:t>Attestazione</a:t>
            </a:r>
            <a:r>
              <a:rPr lang="en-US" sz="2699" b="1" dirty="0">
                <a:solidFill>
                  <a:srgbClr val="2865AE"/>
                </a:solidFill>
                <a:latin typeface="Titillium Web 2"/>
              </a:rPr>
              <a:t> per </a:t>
            </a:r>
            <a:r>
              <a:rPr lang="en-US" sz="2699" b="1" dirty="0" err="1">
                <a:solidFill>
                  <a:srgbClr val="2865AE"/>
                </a:solidFill>
                <a:latin typeface="Titillium Web 2"/>
              </a:rPr>
              <a:t>l’identificazione</a:t>
            </a:r>
            <a:r>
              <a:rPr lang="en-US" sz="2699" b="1" dirty="0">
                <a:solidFill>
                  <a:srgbClr val="2865AE"/>
                </a:solidFill>
                <a:latin typeface="Titillium Web 2"/>
              </a:rPr>
              <a:t> del “</a:t>
            </a:r>
            <a:r>
              <a:rPr lang="en-US" sz="2699" b="1" dirty="0" err="1">
                <a:solidFill>
                  <a:srgbClr val="2865AE"/>
                </a:solidFill>
                <a:latin typeface="Titillium Web 2"/>
              </a:rPr>
              <a:t>Titolare</a:t>
            </a:r>
            <a:r>
              <a:rPr lang="en-US" sz="2699" b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699" b="1" dirty="0" err="1">
                <a:solidFill>
                  <a:srgbClr val="2865AE"/>
                </a:solidFill>
                <a:latin typeface="Titillium Web 2"/>
              </a:rPr>
              <a:t>effettivo</a:t>
            </a:r>
            <a:r>
              <a:rPr lang="en-US" sz="2699" b="1" dirty="0">
                <a:solidFill>
                  <a:srgbClr val="2865AE"/>
                </a:solidFill>
                <a:latin typeface="Titillium Web 2"/>
              </a:rPr>
              <a:t>” 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(Reg. UE 2021/241;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D.lgsn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. 125/2019; </a:t>
            </a:r>
            <a:r>
              <a:rPr lang="en-US" sz="2699" i="1" dirty="0" err="1">
                <a:solidFill>
                  <a:srgbClr val="2865AE"/>
                </a:solidFill>
                <a:latin typeface="Titillium Web 2"/>
              </a:rPr>
              <a:t>Linee</a:t>
            </a:r>
            <a:r>
              <a:rPr lang="en-US" sz="2699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699" i="1" dirty="0" err="1">
                <a:solidFill>
                  <a:srgbClr val="2865AE"/>
                </a:solidFill>
                <a:latin typeface="Titillium Web 2"/>
              </a:rPr>
              <a:t>guida</a:t>
            </a:r>
            <a:r>
              <a:rPr lang="en-US" sz="2699" i="1" dirty="0">
                <a:solidFill>
                  <a:srgbClr val="2865AE"/>
                </a:solidFill>
                <a:latin typeface="Titillium Web 2"/>
              </a:rPr>
              <a:t> per lo </a:t>
            </a:r>
            <a:r>
              <a:rPr lang="en-US" sz="2699" i="1" dirty="0" err="1">
                <a:solidFill>
                  <a:srgbClr val="2865AE"/>
                </a:solidFill>
                <a:latin typeface="Titillium Web 2"/>
              </a:rPr>
              <a:t>svolgimento</a:t>
            </a:r>
            <a:r>
              <a:rPr lang="en-US" sz="2699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699" i="1" dirty="0" err="1">
                <a:solidFill>
                  <a:srgbClr val="2865AE"/>
                </a:solidFill>
                <a:latin typeface="Titillium Web 2"/>
              </a:rPr>
              <a:t>delle</a:t>
            </a:r>
            <a:r>
              <a:rPr lang="en-US" sz="2699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699" i="1" dirty="0" err="1">
                <a:solidFill>
                  <a:srgbClr val="2865AE"/>
                </a:solidFill>
                <a:latin typeface="Titillium Web 2"/>
              </a:rPr>
              <a:t>attività</a:t>
            </a:r>
            <a:r>
              <a:rPr lang="en-US" sz="2699" i="1" dirty="0">
                <a:solidFill>
                  <a:srgbClr val="2865AE"/>
                </a:solidFill>
                <a:latin typeface="Titillium Web 2"/>
              </a:rPr>
              <a:t> di </a:t>
            </a:r>
            <a:r>
              <a:rPr lang="en-US" sz="2699" i="1" dirty="0" err="1">
                <a:solidFill>
                  <a:srgbClr val="2865AE"/>
                </a:solidFill>
                <a:latin typeface="Titillium Web 2"/>
              </a:rPr>
              <a:t>controllo</a:t>
            </a:r>
            <a:r>
              <a:rPr lang="en-US" sz="2699" i="1" dirty="0">
                <a:solidFill>
                  <a:srgbClr val="2865AE"/>
                </a:solidFill>
                <a:latin typeface="Titillium Web 2"/>
              </a:rPr>
              <a:t> e </a:t>
            </a:r>
            <a:r>
              <a:rPr lang="en-US" sz="2699" i="1" dirty="0" err="1">
                <a:solidFill>
                  <a:srgbClr val="2865AE"/>
                </a:solidFill>
                <a:latin typeface="Titillium Web 2"/>
              </a:rPr>
              <a:t>rendicontazione</a:t>
            </a:r>
            <a:r>
              <a:rPr lang="en-US" sz="2699" i="1" dirty="0">
                <a:solidFill>
                  <a:srgbClr val="2865AE"/>
                </a:solidFill>
                <a:latin typeface="Titillium Web 2"/>
              </a:rPr>
              <a:t>,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cit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;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Decreto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 MEF dell’ 11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marzo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 2022 n. 55).</a:t>
            </a:r>
          </a:p>
          <a:p>
            <a:pPr>
              <a:lnSpc>
                <a:spcPts val="4759"/>
              </a:lnSpc>
            </a:pPr>
            <a:endParaRPr lang="en-US" sz="2699" dirty="0">
              <a:solidFill>
                <a:srgbClr val="2865AE"/>
              </a:solidFill>
              <a:latin typeface="Titillium Web 2"/>
            </a:endParaRPr>
          </a:p>
          <a:p>
            <a:pPr>
              <a:lnSpc>
                <a:spcPts val="4479"/>
              </a:lnSpc>
            </a:pPr>
            <a:endParaRPr lang="en-US" sz="2699" dirty="0">
              <a:solidFill>
                <a:srgbClr val="2865AE"/>
              </a:solidFill>
              <a:latin typeface="Titillium Web 2"/>
            </a:endParaRPr>
          </a:p>
        </p:txBody>
      </p:sp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C40C51ED-3CEC-1781-C794-343E041D79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5237" t="33296" r="6031" b="36234"/>
          <a:stretch>
            <a:fillRect/>
          </a:stretch>
        </p:blipFill>
        <p:spPr>
          <a:xfrm>
            <a:off x="12647827" y="8897330"/>
            <a:ext cx="2102380" cy="72193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t="19025" r="47766" b="23495"/>
          <a:stretch>
            <a:fillRect/>
          </a:stretch>
        </p:blipFill>
        <p:spPr>
          <a:xfrm>
            <a:off x="15062519" y="8897330"/>
            <a:ext cx="2196781" cy="66376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4249" r="9752"/>
          <a:stretch>
            <a:fillRect/>
          </a:stretch>
        </p:blipFill>
        <p:spPr>
          <a:xfrm>
            <a:off x="9892136" y="8930378"/>
            <a:ext cx="2433255" cy="630721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028700" y="2466043"/>
            <a:ext cx="16049990" cy="5998775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1028700" y="893877"/>
            <a:ext cx="11790209" cy="7632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229"/>
              </a:lnSpc>
            </a:pPr>
            <a:r>
              <a:rPr lang="en-US" sz="4449" b="1" dirty="0" err="1">
                <a:solidFill>
                  <a:srgbClr val="2865AE"/>
                </a:solidFill>
                <a:latin typeface="Titillium Web 3"/>
              </a:rPr>
              <a:t>Strumenti</a:t>
            </a:r>
            <a:endParaRPr lang="en-US" sz="4449" b="1" dirty="0">
              <a:solidFill>
                <a:srgbClr val="2865AE"/>
              </a:solidFill>
              <a:latin typeface="Titillium Web 3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028700" y="1599998"/>
            <a:ext cx="9945203" cy="5130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70"/>
              </a:lnSpc>
            </a:pPr>
            <a:r>
              <a:rPr lang="en-US" sz="3050">
                <a:solidFill>
                  <a:srgbClr val="2865AE"/>
                </a:solidFill>
                <a:latin typeface="Titillium Web 2"/>
              </a:rPr>
              <a:t>Elenco giustificativi spese [Allegato 6]</a:t>
            </a:r>
          </a:p>
        </p:txBody>
      </p:sp>
      <p:sp>
        <p:nvSpPr>
          <p:cNvPr id="8" name="Segnaposto numero diapositiva 7">
            <a:extLst>
              <a:ext uri="{FF2B5EF4-FFF2-40B4-BE49-F238E27FC236}">
                <a16:creationId xmlns:a16="http://schemas.microsoft.com/office/drawing/2014/main" id="{827C1209-254D-6F28-61C2-CAE464583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5237" t="33296" r="6031" b="36234"/>
          <a:stretch>
            <a:fillRect/>
          </a:stretch>
        </p:blipFill>
        <p:spPr>
          <a:xfrm>
            <a:off x="12647827" y="8897330"/>
            <a:ext cx="2102380" cy="72193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t="19025" r="47766" b="23495"/>
          <a:stretch>
            <a:fillRect/>
          </a:stretch>
        </p:blipFill>
        <p:spPr>
          <a:xfrm>
            <a:off x="15062519" y="8897330"/>
            <a:ext cx="2196781" cy="66376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4249" r="9752"/>
          <a:stretch>
            <a:fillRect/>
          </a:stretch>
        </p:blipFill>
        <p:spPr>
          <a:xfrm>
            <a:off x="9892136" y="8930378"/>
            <a:ext cx="2433255" cy="630721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5400000">
            <a:off x="-3003468" y="6047846"/>
            <a:ext cx="7268613" cy="33163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9949791" y="2646006"/>
            <a:ext cx="7498451" cy="5262467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028700" y="893877"/>
            <a:ext cx="11790209" cy="7632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229"/>
              </a:lnSpc>
            </a:pPr>
            <a:r>
              <a:rPr lang="en-US" sz="4449" b="1" dirty="0" err="1">
                <a:solidFill>
                  <a:srgbClr val="2865AE"/>
                </a:solidFill>
                <a:latin typeface="Titillium Web 3"/>
              </a:rPr>
              <a:t>Strumenti</a:t>
            </a:r>
            <a:endParaRPr lang="en-US" sz="4449" b="1" dirty="0">
              <a:solidFill>
                <a:srgbClr val="2865AE"/>
              </a:solidFill>
              <a:latin typeface="Titillium Web 3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028700" y="1599998"/>
            <a:ext cx="9945203" cy="5130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70"/>
              </a:lnSpc>
            </a:pPr>
            <a:r>
              <a:rPr lang="en-US" sz="3050">
                <a:solidFill>
                  <a:srgbClr val="2865AE"/>
                </a:solidFill>
                <a:latin typeface="Titillium Web 2"/>
              </a:rPr>
              <a:t>Le Check-list [Allegati 7, 8, 9]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028700" y="2786993"/>
            <a:ext cx="8285049" cy="75193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79"/>
              </a:lnSpc>
            </a:pPr>
            <a:r>
              <a:rPr lang="en-US" sz="3199" dirty="0">
                <a:solidFill>
                  <a:srgbClr val="2865AE"/>
                </a:solidFill>
                <a:latin typeface="Titillium Web 2"/>
              </a:rPr>
              <a:t>[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Allegato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 7] </a:t>
            </a:r>
            <a:r>
              <a:rPr lang="en-US" sz="3199" b="1" dirty="0">
                <a:solidFill>
                  <a:srgbClr val="2865AE"/>
                </a:solidFill>
                <a:latin typeface="Titillium Web 2"/>
              </a:rPr>
              <a:t>Check-list di </a:t>
            </a:r>
            <a:r>
              <a:rPr lang="en-US" sz="3199" b="1" dirty="0" err="1">
                <a:solidFill>
                  <a:srgbClr val="2865AE"/>
                </a:solidFill>
                <a:latin typeface="Titillium Web 2"/>
              </a:rPr>
              <a:t>autocontrollo</a:t>
            </a:r>
            <a:r>
              <a:rPr lang="en-US" sz="3199" b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99" b="1" dirty="0" err="1">
                <a:solidFill>
                  <a:srgbClr val="2865AE"/>
                </a:solidFill>
                <a:latin typeface="Titillium Web 2"/>
              </a:rPr>
              <a:t>sulla</a:t>
            </a:r>
            <a:r>
              <a:rPr lang="en-US" sz="3199" b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99" b="1" dirty="0" err="1">
                <a:solidFill>
                  <a:srgbClr val="2865AE"/>
                </a:solidFill>
                <a:latin typeface="Titillium Web 2"/>
              </a:rPr>
              <a:t>procedura</a:t>
            </a:r>
            <a:r>
              <a:rPr lang="en-US" sz="3199" b="1" dirty="0">
                <a:solidFill>
                  <a:srgbClr val="2865AE"/>
                </a:solidFill>
                <a:latin typeface="Titillium Web 2"/>
              </a:rPr>
              <a:t> di </a:t>
            </a:r>
            <a:r>
              <a:rPr lang="en-US" sz="3199" b="1" dirty="0" err="1">
                <a:solidFill>
                  <a:srgbClr val="2865AE"/>
                </a:solidFill>
                <a:latin typeface="Titillium Web 2"/>
              </a:rPr>
              <a:t>gara</a:t>
            </a:r>
            <a:r>
              <a:rPr lang="en-US" sz="3199" b="1" dirty="0">
                <a:solidFill>
                  <a:srgbClr val="2865AE"/>
                </a:solidFill>
                <a:latin typeface="Titillium Web 2"/>
              </a:rPr>
              <a:t> (</a:t>
            </a:r>
            <a:r>
              <a:rPr lang="en-US" sz="3199" b="1" dirty="0" err="1">
                <a:solidFill>
                  <a:srgbClr val="2865AE"/>
                </a:solidFill>
                <a:latin typeface="Titillium Web 2"/>
              </a:rPr>
              <a:t>dalla</a:t>
            </a:r>
            <a:r>
              <a:rPr lang="en-US" sz="3199" b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99" b="1" dirty="0" err="1">
                <a:solidFill>
                  <a:srgbClr val="2865AE"/>
                </a:solidFill>
                <a:latin typeface="Titillium Web 2"/>
              </a:rPr>
              <a:t>fase</a:t>
            </a:r>
            <a:r>
              <a:rPr lang="en-US" sz="3199" b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99" b="1" dirty="0" err="1">
                <a:solidFill>
                  <a:srgbClr val="2865AE"/>
                </a:solidFill>
                <a:latin typeface="Titillium Web 2"/>
              </a:rPr>
              <a:t>istruttoria</a:t>
            </a:r>
            <a:r>
              <a:rPr lang="en-US" sz="3199" b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99" b="1" dirty="0" err="1">
                <a:solidFill>
                  <a:srgbClr val="2865AE"/>
                </a:solidFill>
                <a:latin typeface="Titillium Web 2"/>
              </a:rPr>
              <a:t>alla</a:t>
            </a:r>
            <a:r>
              <a:rPr lang="en-US" sz="3199" b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99" b="1" dirty="0" err="1">
                <a:solidFill>
                  <a:srgbClr val="2865AE"/>
                </a:solidFill>
                <a:latin typeface="Titillium Web 2"/>
              </a:rPr>
              <a:t>fase</a:t>
            </a:r>
            <a:r>
              <a:rPr lang="en-US" sz="3199" b="1" dirty="0">
                <a:solidFill>
                  <a:srgbClr val="2865AE"/>
                </a:solidFill>
                <a:latin typeface="Titillium Web 2"/>
              </a:rPr>
              <a:t> post-</a:t>
            </a:r>
            <a:r>
              <a:rPr lang="en-US" sz="3199" b="1" dirty="0" err="1">
                <a:solidFill>
                  <a:srgbClr val="2865AE"/>
                </a:solidFill>
                <a:latin typeface="Titillium Web 2"/>
              </a:rPr>
              <a:t>aggiudicataria</a:t>
            </a:r>
            <a:r>
              <a:rPr lang="en-US" sz="3199" b="1" dirty="0">
                <a:solidFill>
                  <a:srgbClr val="2865AE"/>
                </a:solidFill>
                <a:latin typeface="Titillium Web 2"/>
              </a:rPr>
              <a:t>).</a:t>
            </a:r>
          </a:p>
          <a:p>
            <a:pPr>
              <a:lnSpc>
                <a:spcPts val="4479"/>
              </a:lnSpc>
            </a:pPr>
            <a:endParaRPr lang="en-US" sz="3199" dirty="0">
              <a:solidFill>
                <a:srgbClr val="2865AE"/>
              </a:solidFill>
              <a:latin typeface="Titillium Web 2"/>
            </a:endParaRPr>
          </a:p>
          <a:p>
            <a:pPr>
              <a:lnSpc>
                <a:spcPts val="4479"/>
              </a:lnSpc>
            </a:pPr>
            <a:r>
              <a:rPr lang="en-US" sz="3199" i="1" dirty="0">
                <a:solidFill>
                  <a:srgbClr val="2865AE"/>
                </a:solidFill>
                <a:latin typeface="Titillium Web 2"/>
              </a:rPr>
              <a:t>Si </a:t>
            </a:r>
            <a:r>
              <a:rPr lang="en-US" sz="3199" i="1" dirty="0" err="1">
                <a:solidFill>
                  <a:srgbClr val="2865AE"/>
                </a:solidFill>
                <a:latin typeface="Titillium Web 2"/>
              </a:rPr>
              <a:t>articola</a:t>
            </a:r>
            <a:r>
              <a:rPr lang="en-US" sz="3199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99" i="1" dirty="0" err="1">
                <a:solidFill>
                  <a:srgbClr val="2865AE"/>
                </a:solidFill>
                <a:latin typeface="Titillium Web 2"/>
              </a:rPr>
              <a:t>nelle</a:t>
            </a:r>
            <a:r>
              <a:rPr lang="en-US" sz="3199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99" i="1" dirty="0" err="1">
                <a:solidFill>
                  <a:srgbClr val="2865AE"/>
                </a:solidFill>
                <a:latin typeface="Titillium Web 2"/>
              </a:rPr>
              <a:t>seguenti</a:t>
            </a:r>
            <a:r>
              <a:rPr lang="en-US" sz="3199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99" i="1" dirty="0" err="1">
                <a:solidFill>
                  <a:srgbClr val="2865AE"/>
                </a:solidFill>
                <a:latin typeface="Titillium Web 2"/>
              </a:rPr>
              <a:t>sezioni</a:t>
            </a:r>
            <a:r>
              <a:rPr lang="en-US" sz="3199" i="1" dirty="0">
                <a:solidFill>
                  <a:srgbClr val="2865AE"/>
                </a:solidFill>
                <a:latin typeface="Titillium Web 2"/>
              </a:rPr>
              <a:t>:</a:t>
            </a:r>
          </a:p>
          <a:p>
            <a:pPr>
              <a:lnSpc>
                <a:spcPts val="4479"/>
              </a:lnSpc>
            </a:pPr>
            <a:r>
              <a:rPr lang="en-US" sz="3199" dirty="0">
                <a:solidFill>
                  <a:srgbClr val="2865AE"/>
                </a:solidFill>
                <a:latin typeface="Titillium Web 2"/>
              </a:rPr>
              <a:t>-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Principi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generali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 di 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gestione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finanziaria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;</a:t>
            </a:r>
          </a:p>
          <a:p>
            <a:pPr>
              <a:lnSpc>
                <a:spcPts val="4479"/>
              </a:lnSpc>
            </a:pPr>
            <a:r>
              <a:rPr lang="en-US" sz="3199" dirty="0">
                <a:solidFill>
                  <a:srgbClr val="2865AE"/>
                </a:solidFill>
                <a:latin typeface="Titillium Web 2"/>
              </a:rPr>
              <a:t>-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Verifica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della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procedura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 di 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affidamento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 - 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parte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generale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;</a:t>
            </a:r>
          </a:p>
          <a:p>
            <a:pPr>
              <a:lnSpc>
                <a:spcPts val="4479"/>
              </a:lnSpc>
            </a:pPr>
            <a:r>
              <a:rPr lang="en-US" sz="3199" dirty="0">
                <a:solidFill>
                  <a:srgbClr val="2865AE"/>
                </a:solidFill>
                <a:latin typeface="Titillium Web 2"/>
              </a:rPr>
              <a:t>-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Verifica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della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procedura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 di 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affidamento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 - 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normativa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appalti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.</a:t>
            </a:r>
          </a:p>
          <a:p>
            <a:pPr>
              <a:lnSpc>
                <a:spcPts val="4479"/>
              </a:lnSpc>
            </a:pPr>
            <a:endParaRPr lang="en-US" sz="3199" dirty="0">
              <a:solidFill>
                <a:srgbClr val="2865AE"/>
              </a:solidFill>
              <a:latin typeface="Titillium Web 2"/>
            </a:endParaRPr>
          </a:p>
          <a:p>
            <a:pPr>
              <a:lnSpc>
                <a:spcPts val="4759"/>
              </a:lnSpc>
            </a:pPr>
            <a:endParaRPr lang="en-US" sz="3199" dirty="0">
              <a:solidFill>
                <a:srgbClr val="2865AE"/>
              </a:solidFill>
              <a:latin typeface="Titillium Web 2"/>
            </a:endParaRPr>
          </a:p>
          <a:p>
            <a:pPr>
              <a:lnSpc>
                <a:spcPts val="4479"/>
              </a:lnSpc>
            </a:pPr>
            <a:endParaRPr lang="en-US" sz="3199" dirty="0">
              <a:solidFill>
                <a:srgbClr val="2865AE"/>
              </a:solidFill>
              <a:latin typeface="Titillium Web 2"/>
            </a:endParaRPr>
          </a:p>
        </p:txBody>
      </p:sp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E3E412DE-9363-70F0-10A3-FF4D2FC0E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5237" t="33296" r="6031" b="36234"/>
          <a:stretch>
            <a:fillRect/>
          </a:stretch>
        </p:blipFill>
        <p:spPr>
          <a:xfrm>
            <a:off x="12647827" y="8897330"/>
            <a:ext cx="2102380" cy="72193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t="19025" r="47766" b="23495"/>
          <a:stretch>
            <a:fillRect/>
          </a:stretch>
        </p:blipFill>
        <p:spPr>
          <a:xfrm>
            <a:off x="15062519" y="8897330"/>
            <a:ext cx="2196781" cy="66376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4249" r="9752"/>
          <a:stretch>
            <a:fillRect/>
          </a:stretch>
        </p:blipFill>
        <p:spPr>
          <a:xfrm>
            <a:off x="9892136" y="8930378"/>
            <a:ext cx="2433255" cy="630721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5400000">
            <a:off x="-3003468" y="6047846"/>
            <a:ext cx="7268613" cy="33163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10056795" y="2236224"/>
            <a:ext cx="6308222" cy="6082030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028700" y="893877"/>
            <a:ext cx="11790209" cy="7632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229"/>
              </a:lnSpc>
            </a:pPr>
            <a:r>
              <a:rPr lang="en-US" sz="4449" b="1" dirty="0" err="1">
                <a:solidFill>
                  <a:srgbClr val="2865AE"/>
                </a:solidFill>
                <a:latin typeface="Titillium Web 3"/>
              </a:rPr>
              <a:t>Strumenti</a:t>
            </a:r>
            <a:endParaRPr lang="en-US" sz="4449" b="1" dirty="0">
              <a:solidFill>
                <a:srgbClr val="2865AE"/>
              </a:solidFill>
              <a:latin typeface="Titillium Web 3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028700" y="1599998"/>
            <a:ext cx="9945203" cy="5130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70"/>
              </a:lnSpc>
            </a:pPr>
            <a:r>
              <a:rPr lang="en-US" sz="3050">
                <a:solidFill>
                  <a:srgbClr val="2865AE"/>
                </a:solidFill>
                <a:latin typeface="Titillium Web 2"/>
              </a:rPr>
              <a:t>Le Check-list [Allegati 7, 8, 9]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028700" y="2588856"/>
            <a:ext cx="8285049" cy="91916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79"/>
              </a:lnSpc>
            </a:pPr>
            <a:r>
              <a:rPr lang="en-US" sz="3199" dirty="0">
                <a:solidFill>
                  <a:srgbClr val="2865AE"/>
                </a:solidFill>
                <a:latin typeface="Titillium Web 2"/>
              </a:rPr>
              <a:t>[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Allegato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 8] </a:t>
            </a:r>
            <a:r>
              <a:rPr lang="en-US" sz="3199" b="1" dirty="0">
                <a:solidFill>
                  <a:srgbClr val="2865AE"/>
                </a:solidFill>
                <a:latin typeface="Titillium Web 2"/>
              </a:rPr>
              <a:t>Check-list di </a:t>
            </a:r>
            <a:r>
              <a:rPr lang="en-US" sz="3199" b="1" dirty="0" err="1">
                <a:solidFill>
                  <a:srgbClr val="2865AE"/>
                </a:solidFill>
                <a:latin typeface="Titillium Web 2"/>
              </a:rPr>
              <a:t>autocontrollo</a:t>
            </a:r>
            <a:r>
              <a:rPr lang="en-US" sz="3199" b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99" b="1" dirty="0" err="1">
                <a:solidFill>
                  <a:srgbClr val="2865AE"/>
                </a:solidFill>
                <a:latin typeface="Titillium Web 2"/>
              </a:rPr>
              <a:t>sulle</a:t>
            </a:r>
            <a:r>
              <a:rPr lang="en-US" sz="3199" b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99" b="1" dirty="0" err="1">
                <a:solidFill>
                  <a:srgbClr val="2865AE"/>
                </a:solidFill>
                <a:latin typeface="Titillium Web 2"/>
              </a:rPr>
              <a:t>spese</a:t>
            </a:r>
            <a:r>
              <a:rPr lang="en-US" sz="3199" b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99" b="1" dirty="0" err="1">
                <a:solidFill>
                  <a:srgbClr val="2865AE"/>
                </a:solidFill>
                <a:latin typeface="Titillium Web 2"/>
              </a:rPr>
              <a:t>sostenute</a:t>
            </a:r>
            <a:r>
              <a:rPr lang="en-US" sz="3199" b="1" dirty="0">
                <a:solidFill>
                  <a:srgbClr val="2865AE"/>
                </a:solidFill>
                <a:latin typeface="Titillium Web 2"/>
              </a:rPr>
              <a:t>.</a:t>
            </a:r>
          </a:p>
          <a:p>
            <a:pPr>
              <a:lnSpc>
                <a:spcPts val="4479"/>
              </a:lnSpc>
            </a:pPr>
            <a:r>
              <a:rPr lang="en-US" sz="3199" i="1" dirty="0">
                <a:solidFill>
                  <a:srgbClr val="2865AE"/>
                </a:solidFill>
                <a:latin typeface="Titillium Web 2"/>
              </a:rPr>
              <a:t>Si </a:t>
            </a:r>
            <a:r>
              <a:rPr lang="en-US" sz="3199" i="1" dirty="0" err="1">
                <a:solidFill>
                  <a:srgbClr val="2865AE"/>
                </a:solidFill>
                <a:latin typeface="Titillium Web 2"/>
              </a:rPr>
              <a:t>articola</a:t>
            </a:r>
            <a:r>
              <a:rPr lang="en-US" sz="3199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99" i="1" dirty="0" err="1">
                <a:solidFill>
                  <a:srgbClr val="2865AE"/>
                </a:solidFill>
                <a:latin typeface="Titillium Web 2"/>
              </a:rPr>
              <a:t>nelle</a:t>
            </a:r>
            <a:r>
              <a:rPr lang="en-US" sz="3199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99" i="1" dirty="0" err="1">
                <a:solidFill>
                  <a:srgbClr val="2865AE"/>
                </a:solidFill>
                <a:latin typeface="Titillium Web 2"/>
              </a:rPr>
              <a:t>seguenti</a:t>
            </a:r>
            <a:r>
              <a:rPr lang="en-US" sz="3199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99" i="1" dirty="0" err="1">
                <a:solidFill>
                  <a:srgbClr val="2865AE"/>
                </a:solidFill>
                <a:latin typeface="Titillium Web 2"/>
              </a:rPr>
              <a:t>sezioni</a:t>
            </a:r>
            <a:r>
              <a:rPr lang="en-US" sz="3199" i="1" dirty="0">
                <a:solidFill>
                  <a:srgbClr val="2865AE"/>
                </a:solidFill>
                <a:latin typeface="Titillium Web 2"/>
              </a:rPr>
              <a:t>:</a:t>
            </a:r>
          </a:p>
          <a:p>
            <a:pPr>
              <a:lnSpc>
                <a:spcPts val="4479"/>
              </a:lnSpc>
            </a:pPr>
            <a:r>
              <a:rPr lang="en-US" sz="3199" dirty="0">
                <a:solidFill>
                  <a:srgbClr val="2865AE"/>
                </a:solidFill>
                <a:latin typeface="Titillium Web 2"/>
              </a:rPr>
              <a:t>-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Verifica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della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completezza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della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domanda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 di 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rimborso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;</a:t>
            </a:r>
          </a:p>
          <a:p>
            <a:pPr>
              <a:lnSpc>
                <a:spcPts val="4479"/>
              </a:lnSpc>
            </a:pPr>
            <a:r>
              <a:rPr lang="en-US" sz="3199" dirty="0">
                <a:solidFill>
                  <a:srgbClr val="2865AE"/>
                </a:solidFill>
                <a:latin typeface="Titillium Web 2"/>
              </a:rPr>
              <a:t>-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Verifica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nel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caso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 di 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aiuti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 di 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Stato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;</a:t>
            </a:r>
          </a:p>
          <a:p>
            <a:pPr>
              <a:lnSpc>
                <a:spcPts val="4479"/>
              </a:lnSpc>
            </a:pPr>
            <a:r>
              <a:rPr lang="en-US" sz="3199" dirty="0">
                <a:solidFill>
                  <a:srgbClr val="2865AE"/>
                </a:solidFill>
                <a:latin typeface="Titillium Web 2"/>
              </a:rPr>
              <a:t>-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Conformità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 e 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Regolarità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dell’operazione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;</a:t>
            </a:r>
          </a:p>
          <a:p>
            <a:pPr>
              <a:lnSpc>
                <a:spcPts val="4479"/>
              </a:lnSpc>
            </a:pPr>
            <a:r>
              <a:rPr lang="en-US" sz="3199" dirty="0">
                <a:solidFill>
                  <a:srgbClr val="2865AE"/>
                </a:solidFill>
                <a:latin typeface="Titillium Web 2"/>
              </a:rPr>
              <a:t>-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Verifica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delle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spese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rendicontate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;</a:t>
            </a:r>
          </a:p>
          <a:p>
            <a:pPr>
              <a:lnSpc>
                <a:spcPts val="4479"/>
              </a:lnSpc>
            </a:pPr>
            <a:r>
              <a:rPr lang="en-US" sz="3199" dirty="0">
                <a:solidFill>
                  <a:srgbClr val="2865AE"/>
                </a:solidFill>
                <a:latin typeface="Titillium Web 2"/>
              </a:rPr>
              <a:t>-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Documentazione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comprovante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i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pagamenti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;</a:t>
            </a:r>
          </a:p>
          <a:p>
            <a:pPr>
              <a:lnSpc>
                <a:spcPts val="4479"/>
              </a:lnSpc>
            </a:pPr>
            <a:r>
              <a:rPr lang="en-US" sz="3199" dirty="0">
                <a:solidFill>
                  <a:srgbClr val="2865AE"/>
                </a:solidFill>
                <a:latin typeface="Titillium Web 2"/>
              </a:rPr>
              <a:t>-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Completezza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 del 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fascicolo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 di 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progetto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 e 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conservazione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della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documentazione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;</a:t>
            </a:r>
          </a:p>
          <a:p>
            <a:pPr>
              <a:lnSpc>
                <a:spcPts val="4479"/>
              </a:lnSpc>
            </a:pPr>
            <a:r>
              <a:rPr lang="it-IT" sz="3200" dirty="0">
                <a:solidFill>
                  <a:schemeClr val="accent1"/>
                </a:solidFill>
                <a:effectLst/>
                <a:latin typeface="Titillium Web 2" panose="020B0604020202020204" charset="0"/>
                <a:ea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it-IT" sz="3199" dirty="0">
                <a:solidFill>
                  <a:srgbClr val="2865AE"/>
                </a:solidFill>
                <a:latin typeface="Titillium Web 2"/>
              </a:rPr>
              <a:t>Rispetto</a:t>
            </a:r>
            <a:r>
              <a:rPr lang="it-IT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199" dirty="0">
                <a:solidFill>
                  <a:srgbClr val="2865AE"/>
                </a:solidFill>
                <a:latin typeface="Titillium Web 2"/>
              </a:rPr>
              <a:t>dei</a:t>
            </a:r>
            <a:r>
              <a:rPr lang="it-IT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199" dirty="0">
                <a:solidFill>
                  <a:srgbClr val="2865AE"/>
                </a:solidFill>
                <a:latin typeface="Titillium Web 2"/>
              </a:rPr>
              <a:t>principi</a:t>
            </a:r>
            <a:r>
              <a:rPr lang="it-IT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3199" dirty="0">
                <a:solidFill>
                  <a:srgbClr val="2865AE"/>
                </a:solidFill>
                <a:latin typeface="Titillium Web 2"/>
              </a:rPr>
              <a:t>trasversali</a:t>
            </a:r>
            <a:r>
              <a:rPr lang="it-IT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it-I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4479"/>
              </a:lnSpc>
            </a:pPr>
            <a:endParaRPr lang="en-US" sz="3199" dirty="0">
              <a:solidFill>
                <a:srgbClr val="2865AE"/>
              </a:solidFill>
              <a:latin typeface="Titillium Web 2"/>
            </a:endParaRPr>
          </a:p>
          <a:p>
            <a:pPr>
              <a:lnSpc>
                <a:spcPts val="4479"/>
              </a:lnSpc>
            </a:pPr>
            <a:endParaRPr lang="en-US" sz="3199" dirty="0">
              <a:solidFill>
                <a:srgbClr val="2865AE"/>
              </a:solidFill>
              <a:latin typeface="Titillium Web 2"/>
            </a:endParaRPr>
          </a:p>
          <a:p>
            <a:pPr>
              <a:lnSpc>
                <a:spcPts val="4759"/>
              </a:lnSpc>
            </a:pPr>
            <a:endParaRPr lang="en-US" sz="3199" dirty="0">
              <a:solidFill>
                <a:srgbClr val="2865AE"/>
              </a:solidFill>
              <a:latin typeface="Titillium Web 2"/>
            </a:endParaRPr>
          </a:p>
          <a:p>
            <a:pPr>
              <a:lnSpc>
                <a:spcPts val="4479"/>
              </a:lnSpc>
            </a:pPr>
            <a:endParaRPr lang="en-US" sz="3199" dirty="0">
              <a:solidFill>
                <a:srgbClr val="2865AE"/>
              </a:solidFill>
              <a:latin typeface="Titillium Web 2"/>
            </a:endParaRPr>
          </a:p>
        </p:txBody>
      </p:sp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90ED08DF-01D8-3C54-99A6-5AD6313A5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5237" t="33296" r="6031" b="36234"/>
          <a:stretch>
            <a:fillRect/>
          </a:stretch>
        </p:blipFill>
        <p:spPr>
          <a:xfrm>
            <a:off x="12647827" y="8897330"/>
            <a:ext cx="2102380" cy="72193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t="19025" r="47766" b="23495"/>
          <a:stretch>
            <a:fillRect/>
          </a:stretch>
        </p:blipFill>
        <p:spPr>
          <a:xfrm>
            <a:off x="15062519" y="8897330"/>
            <a:ext cx="2196781" cy="66376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4249" r="9752"/>
          <a:stretch>
            <a:fillRect/>
          </a:stretch>
        </p:blipFill>
        <p:spPr>
          <a:xfrm>
            <a:off x="9892136" y="8930378"/>
            <a:ext cx="2433255" cy="630721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 b="1566"/>
          <a:stretch>
            <a:fillRect/>
          </a:stretch>
        </p:blipFill>
        <p:spPr>
          <a:xfrm>
            <a:off x="9892136" y="2646006"/>
            <a:ext cx="7734924" cy="4894541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1028700" y="893877"/>
            <a:ext cx="11790209" cy="7632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229"/>
              </a:lnSpc>
            </a:pPr>
            <a:r>
              <a:rPr lang="en-US" sz="4449" b="1" dirty="0" err="1">
                <a:solidFill>
                  <a:srgbClr val="2865AE"/>
                </a:solidFill>
                <a:latin typeface="Titillium Web 3"/>
              </a:rPr>
              <a:t>Strumenti</a:t>
            </a:r>
            <a:endParaRPr lang="en-US" sz="4449" b="1" dirty="0">
              <a:solidFill>
                <a:srgbClr val="2865AE"/>
              </a:solidFill>
              <a:latin typeface="Titillium Web 3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028700" y="1599998"/>
            <a:ext cx="9945203" cy="5130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70"/>
              </a:lnSpc>
            </a:pPr>
            <a:r>
              <a:rPr lang="en-US" sz="3050">
                <a:solidFill>
                  <a:srgbClr val="2865AE"/>
                </a:solidFill>
                <a:latin typeface="Titillium Web 2"/>
              </a:rPr>
              <a:t>Le Check-list [Allegati 7, 8, 9]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028700" y="2861599"/>
            <a:ext cx="8285049" cy="69422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79"/>
              </a:lnSpc>
            </a:pPr>
            <a:r>
              <a:rPr lang="en-US" sz="3199" dirty="0">
                <a:solidFill>
                  <a:srgbClr val="2865AE"/>
                </a:solidFill>
                <a:latin typeface="Titillium Web 2"/>
              </a:rPr>
              <a:t>[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Allegato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 9] </a:t>
            </a:r>
            <a:r>
              <a:rPr lang="en-US" sz="3199" b="1" dirty="0">
                <a:solidFill>
                  <a:srgbClr val="2865AE"/>
                </a:solidFill>
                <a:latin typeface="Titillium Web 2"/>
              </a:rPr>
              <a:t>Check list </a:t>
            </a:r>
            <a:r>
              <a:rPr lang="en-US" sz="3199" b="1" dirty="0" err="1">
                <a:solidFill>
                  <a:srgbClr val="2865AE"/>
                </a:solidFill>
                <a:latin typeface="Titillium Web 2"/>
              </a:rPr>
              <a:t>sul</a:t>
            </a:r>
            <a:r>
              <a:rPr lang="en-US" sz="3199" b="1" dirty="0">
                <a:solidFill>
                  <a:srgbClr val="2865AE"/>
                </a:solidFill>
                <a:latin typeface="Titillium Web 2"/>
              </a:rPr>
              <a:t> rispetto del principio di </a:t>
            </a:r>
            <a:r>
              <a:rPr lang="en-US" sz="3199" b="1" dirty="0" err="1">
                <a:solidFill>
                  <a:srgbClr val="2865AE"/>
                </a:solidFill>
                <a:latin typeface="Titillium Web 2"/>
              </a:rPr>
              <a:t>pari</a:t>
            </a:r>
            <a:r>
              <a:rPr lang="en-US" sz="3199" b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99" b="1" dirty="0" err="1">
                <a:solidFill>
                  <a:srgbClr val="2865AE"/>
                </a:solidFill>
                <a:latin typeface="Titillium Web 2"/>
              </a:rPr>
              <a:t>opportunità</a:t>
            </a:r>
            <a:endParaRPr lang="en-US" sz="3199" b="1" dirty="0">
              <a:solidFill>
                <a:srgbClr val="2865AE"/>
              </a:solidFill>
              <a:latin typeface="Titillium Web 2"/>
            </a:endParaRPr>
          </a:p>
          <a:p>
            <a:pPr>
              <a:lnSpc>
                <a:spcPts val="4479"/>
              </a:lnSpc>
            </a:pPr>
            <a:endParaRPr lang="en-US" sz="3199" dirty="0">
              <a:solidFill>
                <a:srgbClr val="2865AE"/>
              </a:solidFill>
              <a:latin typeface="Titillium Web 2"/>
            </a:endParaRPr>
          </a:p>
          <a:p>
            <a:pPr>
              <a:lnSpc>
                <a:spcPts val="4479"/>
              </a:lnSpc>
            </a:pPr>
            <a:r>
              <a:rPr lang="en-US" sz="3199" i="1" dirty="0">
                <a:solidFill>
                  <a:srgbClr val="2865AE"/>
                </a:solidFill>
                <a:latin typeface="Titillium Web 2"/>
              </a:rPr>
              <a:t>Si </a:t>
            </a:r>
            <a:r>
              <a:rPr lang="en-US" sz="3199" i="1" dirty="0" err="1">
                <a:solidFill>
                  <a:srgbClr val="2865AE"/>
                </a:solidFill>
                <a:latin typeface="Titillium Web 2"/>
              </a:rPr>
              <a:t>articola</a:t>
            </a:r>
            <a:r>
              <a:rPr lang="en-US" sz="3199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99" i="1" dirty="0" err="1">
                <a:solidFill>
                  <a:srgbClr val="2865AE"/>
                </a:solidFill>
                <a:latin typeface="Titillium Web 2"/>
              </a:rPr>
              <a:t>nelle</a:t>
            </a:r>
            <a:r>
              <a:rPr lang="en-US" sz="3199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99" i="1" dirty="0" err="1">
                <a:solidFill>
                  <a:srgbClr val="2865AE"/>
                </a:solidFill>
                <a:latin typeface="Titillium Web 2"/>
              </a:rPr>
              <a:t>seguenti</a:t>
            </a:r>
            <a:r>
              <a:rPr lang="en-US" sz="3199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99" i="1" dirty="0" err="1">
                <a:solidFill>
                  <a:srgbClr val="2865AE"/>
                </a:solidFill>
                <a:latin typeface="Titillium Web 2"/>
              </a:rPr>
              <a:t>sezioni</a:t>
            </a:r>
            <a:r>
              <a:rPr lang="en-US" sz="3199" i="1" dirty="0">
                <a:solidFill>
                  <a:srgbClr val="2865AE"/>
                </a:solidFill>
                <a:latin typeface="Titillium Web 2"/>
              </a:rPr>
              <a:t>:</a:t>
            </a:r>
          </a:p>
          <a:p>
            <a:pPr>
              <a:lnSpc>
                <a:spcPts val="4479"/>
              </a:lnSpc>
            </a:pPr>
            <a:r>
              <a:rPr lang="en-US" sz="3199" dirty="0">
                <a:solidFill>
                  <a:srgbClr val="2865AE"/>
                </a:solidFill>
                <a:latin typeface="Titillium Web 2"/>
              </a:rPr>
              <a:t>-     Durante la 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procedura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 per la 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scelta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dell’operatore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economico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aggiudicatario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;</a:t>
            </a:r>
          </a:p>
          <a:p>
            <a:pPr>
              <a:lnSpc>
                <a:spcPts val="4479"/>
              </a:lnSpc>
            </a:pPr>
            <a:r>
              <a:rPr lang="en-US" sz="3199" dirty="0">
                <a:solidFill>
                  <a:srgbClr val="2865AE"/>
                </a:solidFill>
                <a:latin typeface="Titillium Web 2"/>
              </a:rPr>
              <a:t>-     Dopo la 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conclusione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 del 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contratto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 per 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monitorare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 il rispetto 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delle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clausole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sulle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pari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99" dirty="0" err="1">
                <a:solidFill>
                  <a:srgbClr val="2865AE"/>
                </a:solidFill>
                <a:latin typeface="Titillium Web 2"/>
              </a:rPr>
              <a:t>opportunità</a:t>
            </a:r>
            <a:r>
              <a:rPr lang="en-US" sz="3199" dirty="0">
                <a:solidFill>
                  <a:srgbClr val="2865AE"/>
                </a:solidFill>
                <a:latin typeface="Titillium Web 2"/>
              </a:rPr>
              <a:t>.</a:t>
            </a:r>
          </a:p>
          <a:p>
            <a:pPr>
              <a:lnSpc>
                <a:spcPts val="4479"/>
              </a:lnSpc>
            </a:pPr>
            <a:endParaRPr lang="en-US" sz="3199" dirty="0">
              <a:solidFill>
                <a:srgbClr val="2865AE"/>
              </a:solidFill>
              <a:latin typeface="Titillium Web 2"/>
            </a:endParaRPr>
          </a:p>
          <a:p>
            <a:pPr>
              <a:lnSpc>
                <a:spcPts val="4759"/>
              </a:lnSpc>
            </a:pPr>
            <a:endParaRPr lang="en-US" sz="3199" dirty="0">
              <a:solidFill>
                <a:srgbClr val="2865AE"/>
              </a:solidFill>
              <a:latin typeface="Titillium Web 2"/>
            </a:endParaRPr>
          </a:p>
          <a:p>
            <a:pPr>
              <a:lnSpc>
                <a:spcPts val="4479"/>
              </a:lnSpc>
            </a:pPr>
            <a:endParaRPr lang="en-US" sz="3199" dirty="0">
              <a:solidFill>
                <a:srgbClr val="2865AE"/>
              </a:solidFill>
              <a:latin typeface="Titillium Web 2"/>
            </a:endParaR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5400000">
            <a:off x="-2044424" y="5468924"/>
            <a:ext cx="5500524" cy="250961"/>
          </a:xfrm>
          <a:prstGeom prst="rect">
            <a:avLst/>
          </a:prstGeom>
        </p:spPr>
      </p:pic>
      <p:sp>
        <p:nvSpPr>
          <p:cNvPr id="10" name="Segnaposto numero diapositiva 9">
            <a:extLst>
              <a:ext uri="{FF2B5EF4-FFF2-40B4-BE49-F238E27FC236}">
                <a16:creationId xmlns:a16="http://schemas.microsoft.com/office/drawing/2014/main" id="{851CBF0F-B781-9942-395B-AD6996968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17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5237" t="33296" r="6031" b="36234"/>
          <a:stretch>
            <a:fillRect/>
          </a:stretch>
        </p:blipFill>
        <p:spPr>
          <a:xfrm>
            <a:off x="12647827" y="8897330"/>
            <a:ext cx="2102380" cy="72193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t="19025" r="47766" b="23495"/>
          <a:stretch>
            <a:fillRect/>
          </a:stretch>
        </p:blipFill>
        <p:spPr>
          <a:xfrm>
            <a:off x="15062519" y="8897330"/>
            <a:ext cx="2196781" cy="66376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4249" r="9752"/>
          <a:stretch>
            <a:fillRect/>
          </a:stretch>
        </p:blipFill>
        <p:spPr>
          <a:xfrm>
            <a:off x="9892136" y="8930378"/>
            <a:ext cx="2433255" cy="630721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273545" y="3038472"/>
            <a:ext cx="4961174" cy="266527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6479563" y="2865735"/>
            <a:ext cx="11691655" cy="5812338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028700" y="893877"/>
            <a:ext cx="11790209" cy="7632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229"/>
              </a:lnSpc>
            </a:pPr>
            <a:r>
              <a:rPr lang="en-US" sz="4449" b="1" dirty="0" err="1">
                <a:solidFill>
                  <a:srgbClr val="2865AE"/>
                </a:solidFill>
                <a:latin typeface="Titillium Web 3"/>
              </a:rPr>
              <a:t>Strumenti</a:t>
            </a:r>
            <a:endParaRPr lang="en-US" sz="4449" b="1" dirty="0">
              <a:solidFill>
                <a:srgbClr val="2865AE"/>
              </a:solidFill>
              <a:latin typeface="Titillium Web 3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028700" y="1599998"/>
            <a:ext cx="10986150" cy="104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70"/>
              </a:lnSpc>
            </a:pPr>
            <a:r>
              <a:rPr lang="en-US" sz="3050">
                <a:solidFill>
                  <a:srgbClr val="2865AE"/>
                </a:solidFill>
                <a:latin typeface="Titillium Web 2"/>
              </a:rPr>
              <a:t>Indicazioni per la rendicontazione su ReGiS: Il Manuale utente</a:t>
            </a:r>
          </a:p>
          <a:p>
            <a:pPr>
              <a:lnSpc>
                <a:spcPts val="4270"/>
              </a:lnSpc>
            </a:pPr>
            <a:endParaRPr lang="en-US" sz="3050">
              <a:solidFill>
                <a:srgbClr val="2865AE"/>
              </a:solidFill>
              <a:latin typeface="Titillium Web 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028700" y="2094663"/>
            <a:ext cx="16068418" cy="10823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70"/>
              </a:lnSpc>
            </a:pPr>
            <a:r>
              <a:rPr lang="en-US" sz="3050" i="1" dirty="0" err="1">
                <a:solidFill>
                  <a:srgbClr val="2865AE"/>
                </a:solidFill>
                <a:latin typeface="Titillium Web 2"/>
              </a:rPr>
              <a:t>Scaricabile</a:t>
            </a:r>
            <a:r>
              <a:rPr lang="en-US" sz="3050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050" i="1" dirty="0" err="1">
                <a:solidFill>
                  <a:srgbClr val="2865AE"/>
                </a:solidFill>
                <a:latin typeface="Titillium Web 2"/>
              </a:rPr>
              <a:t>sulla</a:t>
            </a:r>
            <a:r>
              <a:rPr lang="en-US" sz="3050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050" i="1" dirty="0" err="1">
                <a:solidFill>
                  <a:srgbClr val="2865AE"/>
                </a:solidFill>
                <a:latin typeface="Titillium Web 2"/>
              </a:rPr>
              <a:t>pagina</a:t>
            </a:r>
            <a:r>
              <a:rPr lang="en-US" sz="3050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050" i="1" dirty="0" err="1">
                <a:solidFill>
                  <a:srgbClr val="2865AE"/>
                </a:solidFill>
                <a:latin typeface="Titillium Web 2"/>
              </a:rPr>
              <a:t>iniziale</a:t>
            </a:r>
            <a:r>
              <a:rPr lang="en-US" sz="3050" i="1" dirty="0">
                <a:solidFill>
                  <a:srgbClr val="2865AE"/>
                </a:solidFill>
                <a:latin typeface="Titillium Web 2"/>
              </a:rPr>
              <a:t> di </a:t>
            </a:r>
            <a:r>
              <a:rPr lang="en-US" sz="3050" i="1" dirty="0" err="1">
                <a:solidFill>
                  <a:srgbClr val="2865AE"/>
                </a:solidFill>
                <a:latin typeface="Titillium Web 2"/>
              </a:rPr>
              <a:t>ReGis</a:t>
            </a:r>
            <a:r>
              <a:rPr lang="en-US" sz="3050" i="1" dirty="0">
                <a:solidFill>
                  <a:srgbClr val="2865AE"/>
                </a:solidFill>
                <a:latin typeface="Titillium Web 2"/>
              </a:rPr>
              <a:t> dal </a:t>
            </a:r>
            <a:r>
              <a:rPr lang="en-US" sz="3050" i="1" dirty="0" err="1">
                <a:solidFill>
                  <a:srgbClr val="2865AE"/>
                </a:solidFill>
                <a:latin typeface="Titillium Web 2"/>
              </a:rPr>
              <a:t>Catalogo</a:t>
            </a:r>
            <a:r>
              <a:rPr lang="en-US" sz="3050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050" i="1" dirty="0" err="1">
                <a:solidFill>
                  <a:srgbClr val="2865AE"/>
                </a:solidFill>
                <a:latin typeface="Titillium Web 2"/>
              </a:rPr>
              <a:t>Utilità</a:t>
            </a:r>
            <a:r>
              <a:rPr lang="en-US" sz="3050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050" i="1" dirty="0" err="1">
                <a:solidFill>
                  <a:srgbClr val="2865AE"/>
                </a:solidFill>
                <a:latin typeface="Titillium Web 2"/>
              </a:rPr>
              <a:t>cliccando</a:t>
            </a:r>
            <a:r>
              <a:rPr lang="en-US" sz="3050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050" i="1" dirty="0" err="1">
                <a:solidFill>
                  <a:srgbClr val="2865AE"/>
                </a:solidFill>
                <a:latin typeface="Titillium Web 2"/>
              </a:rPr>
              <a:t>sulla</a:t>
            </a:r>
            <a:r>
              <a:rPr lang="en-US" sz="3050" i="1" dirty="0">
                <a:solidFill>
                  <a:srgbClr val="2865AE"/>
                </a:solidFill>
                <a:latin typeface="Titillium Web 2"/>
              </a:rPr>
              <a:t> tile “</a:t>
            </a:r>
            <a:r>
              <a:rPr lang="en-US" sz="3050" i="1" dirty="0" err="1">
                <a:solidFill>
                  <a:srgbClr val="2865AE"/>
                </a:solidFill>
                <a:latin typeface="Titillium Web 2"/>
              </a:rPr>
              <a:t>Documenti</a:t>
            </a:r>
            <a:r>
              <a:rPr lang="en-US" sz="3050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050" i="1" dirty="0" err="1">
                <a:solidFill>
                  <a:srgbClr val="2865AE"/>
                </a:solidFill>
                <a:latin typeface="Titillium Web 2"/>
              </a:rPr>
              <a:t>Utente</a:t>
            </a:r>
            <a:r>
              <a:rPr lang="en-US" sz="3050" i="1" dirty="0">
                <a:solidFill>
                  <a:srgbClr val="2865AE"/>
                </a:solidFill>
                <a:latin typeface="Titillium Web 2"/>
              </a:rPr>
              <a:t>”</a:t>
            </a:r>
          </a:p>
          <a:p>
            <a:pPr>
              <a:lnSpc>
                <a:spcPts val="4270"/>
              </a:lnSpc>
            </a:pPr>
            <a:endParaRPr lang="en-US" sz="3050" dirty="0">
              <a:solidFill>
                <a:srgbClr val="2865AE"/>
              </a:solidFill>
              <a:latin typeface="Titillium Web 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028700" y="6056170"/>
            <a:ext cx="5450863" cy="26204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317"/>
              </a:lnSpc>
              <a:spcBef>
                <a:spcPct val="0"/>
              </a:spcBef>
            </a:pPr>
            <a:r>
              <a:rPr lang="en-US" sz="1655">
                <a:solidFill>
                  <a:srgbClr val="2865AE"/>
                </a:solidFill>
                <a:latin typeface="Titillium Web 2"/>
              </a:rPr>
              <a:t>Funzionalità relative alla fase di rendicontazione che sono fruibili all’interno di ReGiS con l’obiettivo di guidare gli utenti nel loro miglior utilizzo. In particolare: </a:t>
            </a:r>
          </a:p>
          <a:p>
            <a:pPr marL="357458" lvl="1" indent="-178729">
              <a:lnSpc>
                <a:spcPts val="2317"/>
              </a:lnSpc>
              <a:spcBef>
                <a:spcPct val="0"/>
              </a:spcBef>
              <a:buFont typeface="Arial"/>
              <a:buChar char="•"/>
            </a:pPr>
            <a:r>
              <a:rPr lang="en-US" sz="1655">
                <a:solidFill>
                  <a:srgbClr val="2865AE"/>
                </a:solidFill>
                <a:latin typeface="Titillium Web 2"/>
              </a:rPr>
              <a:t>Creazione di un Rendiconto di Progetto; </a:t>
            </a:r>
          </a:p>
          <a:p>
            <a:pPr marL="357458" lvl="1" indent="-178729">
              <a:lnSpc>
                <a:spcPts val="2317"/>
              </a:lnSpc>
              <a:spcBef>
                <a:spcPct val="0"/>
              </a:spcBef>
              <a:buFont typeface="Arial"/>
              <a:buChar char="•"/>
            </a:pPr>
            <a:r>
              <a:rPr lang="en-US" sz="1655">
                <a:solidFill>
                  <a:srgbClr val="2865AE"/>
                </a:solidFill>
                <a:latin typeface="Titillium Web 2"/>
              </a:rPr>
              <a:t>Modifica di un Rendiconto di Progetto da parte del Soggetto Attuatore; </a:t>
            </a:r>
          </a:p>
          <a:p>
            <a:pPr marL="357458" lvl="1" indent="-178729">
              <a:lnSpc>
                <a:spcPts val="2317"/>
              </a:lnSpc>
              <a:spcBef>
                <a:spcPct val="0"/>
              </a:spcBef>
              <a:buFont typeface="Arial"/>
              <a:buChar char="•"/>
            </a:pPr>
            <a:r>
              <a:rPr lang="en-US" sz="1655">
                <a:solidFill>
                  <a:srgbClr val="2865AE"/>
                </a:solidFill>
                <a:latin typeface="Titillium Web 2"/>
              </a:rPr>
              <a:t>Modifica di un Rendiconto di Progetto da parte dell’Amministrazione; </a:t>
            </a:r>
          </a:p>
          <a:p>
            <a:pPr marL="357458" lvl="1" indent="-178729">
              <a:lnSpc>
                <a:spcPts val="2317"/>
              </a:lnSpc>
              <a:spcBef>
                <a:spcPct val="0"/>
              </a:spcBef>
              <a:buFont typeface="Arial"/>
              <a:buChar char="•"/>
            </a:pPr>
            <a:r>
              <a:rPr lang="en-US" sz="1655">
                <a:solidFill>
                  <a:srgbClr val="2865AE"/>
                </a:solidFill>
                <a:latin typeface="Titillium Web 2"/>
              </a:rPr>
              <a:t>Visualizzazione di un Rendiconto di Progetto.</a:t>
            </a:r>
          </a:p>
        </p:txBody>
      </p:sp>
      <p:sp>
        <p:nvSpPr>
          <p:cNvPr id="11" name="Segnaposto numero diapositiva 10">
            <a:extLst>
              <a:ext uri="{FF2B5EF4-FFF2-40B4-BE49-F238E27FC236}">
                <a16:creationId xmlns:a16="http://schemas.microsoft.com/office/drawing/2014/main" id="{27CCB926-F7A4-DF19-224A-AE127DFCA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18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19025" r="47766" b="23495"/>
          <a:stretch>
            <a:fillRect/>
          </a:stretch>
        </p:blipFill>
        <p:spPr>
          <a:xfrm>
            <a:off x="14337189" y="8669684"/>
            <a:ext cx="2922111" cy="882931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4249" r="9752"/>
          <a:stretch>
            <a:fillRect/>
          </a:stretch>
        </p:blipFill>
        <p:spPr>
          <a:xfrm>
            <a:off x="10591058" y="8669684"/>
            <a:ext cx="3406254" cy="882931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1028700" y="689539"/>
            <a:ext cx="7653562" cy="1211911"/>
            <a:chOff x="0" y="0"/>
            <a:chExt cx="10204750" cy="1615882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4"/>
            <a:srcRect l="5237" t="33296" r="6031" b="36234"/>
            <a:stretch>
              <a:fillRect/>
            </a:stretch>
          </p:blipFill>
          <p:spPr>
            <a:xfrm>
              <a:off x="0" y="0"/>
              <a:ext cx="4705655" cy="1615882"/>
            </a:xfrm>
            <a:prstGeom prst="rect">
              <a:avLst/>
            </a:prstGeom>
          </p:spPr>
        </p:pic>
        <p:sp>
          <p:nvSpPr>
            <p:cNvPr id="6" name="AutoShape 6"/>
            <p:cNvSpPr/>
            <p:nvPr/>
          </p:nvSpPr>
          <p:spPr>
            <a:xfrm rot="5400000">
              <a:off x="4466437" y="792236"/>
              <a:ext cx="1615882" cy="0"/>
            </a:xfrm>
            <a:prstGeom prst="line">
              <a:avLst/>
            </a:prstGeom>
            <a:ln w="31410" cap="flat">
              <a:solidFill>
                <a:srgbClr val="195AA7"/>
              </a:solidFill>
              <a:prstDash val="solid"/>
              <a:headEnd type="none" w="sm" len="sm"/>
              <a:tailEnd type="none" w="sm" len="sm"/>
            </a:ln>
          </p:spPr>
        </p:sp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>
              <a:fillRect/>
            </a:stretch>
          </p:blipFill>
          <p:spPr>
            <a:xfrm>
              <a:off x="5193443" y="628338"/>
              <a:ext cx="271803" cy="312092"/>
            </a:xfrm>
            <a:prstGeom prst="rect">
              <a:avLst/>
            </a:prstGeom>
          </p:spPr>
        </p:pic>
        <p:sp>
          <p:nvSpPr>
            <p:cNvPr id="8" name="TextBox 8"/>
            <p:cNvSpPr txBox="1"/>
            <p:nvPr/>
          </p:nvSpPr>
          <p:spPr>
            <a:xfrm>
              <a:off x="5839751" y="53923"/>
              <a:ext cx="4364999" cy="137287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712"/>
                </a:lnSpc>
              </a:pPr>
              <a:r>
                <a:rPr lang="en-US" sz="2223" dirty="0" err="1">
                  <a:solidFill>
                    <a:srgbClr val="2865AE"/>
                  </a:solidFill>
                  <a:latin typeface="Titillium Web 1"/>
                </a:rPr>
                <a:t>Unità</a:t>
              </a:r>
              <a:r>
                <a:rPr lang="en-US" sz="2223" dirty="0">
                  <a:solidFill>
                    <a:srgbClr val="2865AE"/>
                  </a:solidFill>
                  <a:latin typeface="Titillium Web 1"/>
                </a:rPr>
                <a:t> di Missione per</a:t>
              </a:r>
            </a:p>
            <a:p>
              <a:pPr>
                <a:lnSpc>
                  <a:spcPts val="2712"/>
                </a:lnSpc>
              </a:pPr>
              <a:r>
                <a:rPr lang="en-US" sz="2223" dirty="0">
                  <a:solidFill>
                    <a:srgbClr val="2865AE"/>
                  </a:solidFill>
                  <a:latin typeface="Titillium Web 1"/>
                </a:rPr>
                <a:t>il Piano Nazionale di </a:t>
              </a:r>
              <a:r>
                <a:rPr lang="en-US" sz="2223" dirty="0" err="1">
                  <a:solidFill>
                    <a:srgbClr val="2865AE"/>
                  </a:solidFill>
                  <a:latin typeface="Titillium Web 1"/>
                </a:rPr>
                <a:t>Ripresa</a:t>
              </a:r>
              <a:r>
                <a:rPr lang="en-US" sz="2223" dirty="0">
                  <a:solidFill>
                    <a:srgbClr val="2865AE"/>
                  </a:solidFill>
                  <a:latin typeface="Titillium Web 1"/>
                </a:rPr>
                <a:t> e </a:t>
              </a:r>
              <a:r>
                <a:rPr lang="en-US" sz="2223" dirty="0" err="1">
                  <a:solidFill>
                    <a:srgbClr val="2865AE"/>
                  </a:solidFill>
                  <a:latin typeface="Titillium Web 1"/>
                </a:rPr>
                <a:t>Resilienza</a:t>
              </a:r>
              <a:endParaRPr lang="en-US" sz="2223" dirty="0">
                <a:solidFill>
                  <a:srgbClr val="2865AE"/>
                </a:solidFill>
                <a:latin typeface="Titillium Web 1"/>
              </a:endParaRP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1028700" y="3049484"/>
            <a:ext cx="15316099" cy="15875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319"/>
              </a:lnSpc>
            </a:pPr>
            <a:r>
              <a:rPr lang="en-US" sz="4514" b="1" dirty="0" err="1">
                <a:solidFill>
                  <a:srgbClr val="2865AE"/>
                </a:solidFill>
                <a:latin typeface="Titillium Web 3"/>
              </a:rPr>
              <a:t>Validazione</a:t>
            </a:r>
            <a:r>
              <a:rPr lang="en-US" sz="4514" b="1" dirty="0">
                <a:solidFill>
                  <a:srgbClr val="2865AE"/>
                </a:solidFill>
                <a:latin typeface="Titillium Web 3"/>
              </a:rPr>
              <a:t> </a:t>
            </a:r>
            <a:r>
              <a:rPr lang="en-US" sz="4514" b="1" dirty="0" err="1">
                <a:solidFill>
                  <a:srgbClr val="2865AE"/>
                </a:solidFill>
                <a:latin typeface="Titillium Web 3"/>
              </a:rPr>
              <a:t>dei</a:t>
            </a:r>
            <a:r>
              <a:rPr lang="en-US" sz="4514" b="1" dirty="0">
                <a:solidFill>
                  <a:srgbClr val="2865AE"/>
                </a:solidFill>
                <a:latin typeface="Titillium Web 3"/>
              </a:rPr>
              <a:t> </a:t>
            </a:r>
            <a:r>
              <a:rPr lang="en-US" sz="4514" b="1" dirty="0" err="1">
                <a:solidFill>
                  <a:srgbClr val="2865AE"/>
                </a:solidFill>
                <a:latin typeface="Titillium Web 3"/>
              </a:rPr>
              <a:t>dati</a:t>
            </a:r>
            <a:r>
              <a:rPr lang="en-US" sz="4514" b="1" dirty="0">
                <a:solidFill>
                  <a:srgbClr val="2865AE"/>
                </a:solidFill>
                <a:latin typeface="Titillium Web 3"/>
              </a:rPr>
              <a:t> di Monitoraggio di </a:t>
            </a:r>
            <a:r>
              <a:rPr lang="en-US" sz="4514" b="1" dirty="0" err="1">
                <a:solidFill>
                  <a:srgbClr val="2865AE"/>
                </a:solidFill>
                <a:latin typeface="Titillium Web 3"/>
              </a:rPr>
              <a:t>dicembre</a:t>
            </a:r>
            <a:r>
              <a:rPr lang="en-US" sz="4514" b="1" dirty="0">
                <a:solidFill>
                  <a:srgbClr val="2865AE"/>
                </a:solidFill>
                <a:latin typeface="Titillium Web 3"/>
              </a:rPr>
              <a:t> – </a:t>
            </a:r>
          </a:p>
          <a:p>
            <a:pPr>
              <a:lnSpc>
                <a:spcPts val="6319"/>
              </a:lnSpc>
            </a:pPr>
            <a:r>
              <a:rPr lang="en-US" sz="4514" b="1" dirty="0">
                <a:solidFill>
                  <a:srgbClr val="2865AE"/>
                </a:solidFill>
                <a:latin typeface="Titillium Web 3"/>
              </a:rPr>
              <a:t>Sistema </a:t>
            </a:r>
            <a:r>
              <a:rPr lang="en-US" sz="4514" b="1" dirty="0" err="1">
                <a:solidFill>
                  <a:srgbClr val="2865AE"/>
                </a:solidFill>
                <a:latin typeface="Titillium Web 3"/>
              </a:rPr>
              <a:t>ReGiS</a:t>
            </a:r>
            <a:endParaRPr lang="en-US" sz="4514" b="1" dirty="0">
              <a:solidFill>
                <a:srgbClr val="2865AE"/>
              </a:solidFill>
              <a:latin typeface="Titillium Web 3"/>
            </a:endParaRPr>
          </a:p>
        </p:txBody>
      </p:sp>
      <p:sp>
        <p:nvSpPr>
          <p:cNvPr id="13" name="Segnaposto numero diapositiva 12">
            <a:extLst>
              <a:ext uri="{FF2B5EF4-FFF2-40B4-BE49-F238E27FC236}">
                <a16:creationId xmlns:a16="http://schemas.microsoft.com/office/drawing/2014/main" id="{A884459A-9514-D408-199B-B492FA3B7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19</a:t>
            </a:fld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16730871" y="3281381"/>
            <a:ext cx="3703925" cy="3724239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4"/>
          <a:srcRect l="5237" t="33296" r="6031" b="36234"/>
          <a:stretch>
            <a:fillRect/>
          </a:stretch>
        </p:blipFill>
        <p:spPr>
          <a:xfrm>
            <a:off x="12647827" y="8897330"/>
            <a:ext cx="2102380" cy="72193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/>
          <a:srcRect t="19025" r="47766" b="23495"/>
          <a:stretch>
            <a:fillRect/>
          </a:stretch>
        </p:blipFill>
        <p:spPr>
          <a:xfrm>
            <a:off x="15062519" y="8897330"/>
            <a:ext cx="2196781" cy="66376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/>
          <a:srcRect l="4249" r="9752"/>
          <a:stretch>
            <a:fillRect/>
          </a:stretch>
        </p:blipFill>
        <p:spPr>
          <a:xfrm>
            <a:off x="9892136" y="8930378"/>
            <a:ext cx="2433255" cy="630721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6641349" y="3281381"/>
            <a:ext cx="3703925" cy="3724239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1028700" y="893877"/>
            <a:ext cx="9218459" cy="7632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229"/>
              </a:lnSpc>
            </a:pPr>
            <a:r>
              <a:rPr lang="en-US" sz="4449" b="1" dirty="0" err="1">
                <a:solidFill>
                  <a:srgbClr val="2865AE"/>
                </a:solidFill>
                <a:latin typeface="Titillium Web 3"/>
              </a:rPr>
              <a:t>Obiettivi</a:t>
            </a:r>
            <a:r>
              <a:rPr lang="en-US" sz="4449" b="1" dirty="0">
                <a:solidFill>
                  <a:srgbClr val="2865AE"/>
                </a:solidFill>
                <a:latin typeface="Titillium Web 3"/>
              </a:rPr>
              <a:t> </a:t>
            </a:r>
            <a:r>
              <a:rPr lang="en-US" sz="4449" b="1" dirty="0" err="1">
                <a:solidFill>
                  <a:srgbClr val="2865AE"/>
                </a:solidFill>
                <a:latin typeface="Titillium Web 3"/>
              </a:rPr>
              <a:t>dell'incontro</a:t>
            </a:r>
            <a:endParaRPr lang="en-US" sz="4449" b="1" dirty="0">
              <a:solidFill>
                <a:srgbClr val="2865AE"/>
              </a:solidFill>
              <a:latin typeface="Titillium Web 3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028700" y="3054837"/>
            <a:ext cx="5612649" cy="47942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699"/>
              </a:lnSpc>
            </a:pPr>
            <a:r>
              <a:rPr lang="en-US" sz="3200" dirty="0" err="1">
                <a:solidFill>
                  <a:srgbClr val="2865AE"/>
                </a:solidFill>
                <a:latin typeface="Titillium Web 1"/>
              </a:rPr>
              <a:t>Obiettivo</a:t>
            </a:r>
            <a:r>
              <a:rPr lang="en-US" sz="3200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3200" dirty="0" err="1">
                <a:solidFill>
                  <a:srgbClr val="2865AE"/>
                </a:solidFill>
                <a:latin typeface="Titillium Web 1"/>
              </a:rPr>
              <a:t>dell’incontro</a:t>
            </a:r>
            <a:r>
              <a:rPr lang="en-US" sz="3200" dirty="0">
                <a:solidFill>
                  <a:srgbClr val="2865AE"/>
                </a:solidFill>
                <a:latin typeface="Titillium Web 1"/>
              </a:rPr>
              <a:t> è </a:t>
            </a:r>
            <a:r>
              <a:rPr lang="en-US" sz="3200" dirty="0" err="1">
                <a:solidFill>
                  <a:srgbClr val="2865AE"/>
                </a:solidFill>
                <a:latin typeface="Titillium Web 1"/>
              </a:rPr>
              <a:t>l’illustrazione</a:t>
            </a:r>
            <a:r>
              <a:rPr lang="en-US" sz="3200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3200" dirty="0" err="1">
                <a:solidFill>
                  <a:srgbClr val="2865AE"/>
                </a:solidFill>
                <a:latin typeface="Titillium Web 1"/>
              </a:rPr>
              <a:t>degli</a:t>
            </a:r>
            <a:r>
              <a:rPr lang="en-US" sz="3200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3200" b="1" dirty="0" err="1">
                <a:solidFill>
                  <a:srgbClr val="2865AE"/>
                </a:solidFill>
                <a:latin typeface="Titillium Web 1"/>
              </a:rPr>
              <a:t>strumenti</a:t>
            </a:r>
            <a:r>
              <a:rPr lang="en-US" sz="3200" b="1" dirty="0">
                <a:solidFill>
                  <a:srgbClr val="2865AE"/>
                </a:solidFill>
                <a:latin typeface="Titillium Web 1"/>
              </a:rPr>
              <a:t> di </a:t>
            </a:r>
            <a:r>
              <a:rPr lang="en-US" sz="3200" b="1" dirty="0" err="1">
                <a:solidFill>
                  <a:srgbClr val="2865AE"/>
                </a:solidFill>
                <a:latin typeface="Titillium Web 1"/>
              </a:rPr>
              <a:t>autocontrollo</a:t>
            </a:r>
            <a:r>
              <a:rPr lang="en-US" sz="3200" b="1" dirty="0">
                <a:solidFill>
                  <a:srgbClr val="2865AE"/>
                </a:solidFill>
                <a:latin typeface="Titillium Web 1"/>
              </a:rPr>
              <a:t> e </a:t>
            </a:r>
            <a:r>
              <a:rPr lang="en-US" sz="3200" b="1" dirty="0" err="1">
                <a:solidFill>
                  <a:srgbClr val="2865AE"/>
                </a:solidFill>
                <a:latin typeface="Titillium Web 1"/>
              </a:rPr>
              <a:t>verifica</a:t>
            </a:r>
            <a:r>
              <a:rPr lang="en-US" sz="3200" b="1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3200" dirty="0" err="1">
                <a:solidFill>
                  <a:srgbClr val="2865AE"/>
                </a:solidFill>
                <a:latin typeface="Titillium Web 1"/>
              </a:rPr>
              <a:t>messi</a:t>
            </a:r>
            <a:r>
              <a:rPr lang="en-US" sz="3200" dirty="0">
                <a:solidFill>
                  <a:srgbClr val="2865AE"/>
                </a:solidFill>
                <a:latin typeface="Titillium Web 1"/>
              </a:rPr>
              <a:t> a </a:t>
            </a:r>
            <a:r>
              <a:rPr lang="en-US" sz="3200" dirty="0" err="1">
                <a:solidFill>
                  <a:srgbClr val="2865AE"/>
                </a:solidFill>
                <a:latin typeface="Titillium Web 1"/>
              </a:rPr>
              <a:t>disposizione</a:t>
            </a:r>
            <a:r>
              <a:rPr lang="en-US" sz="3200" dirty="0">
                <a:solidFill>
                  <a:srgbClr val="2865AE"/>
                </a:solidFill>
                <a:latin typeface="Titillium Web 1"/>
              </a:rPr>
              <a:t> dal </a:t>
            </a:r>
            <a:r>
              <a:rPr lang="en-US" sz="3200" dirty="0" err="1">
                <a:solidFill>
                  <a:srgbClr val="2865AE"/>
                </a:solidFill>
                <a:latin typeface="Titillium Web 1"/>
              </a:rPr>
              <a:t>Ministero</a:t>
            </a:r>
            <a:r>
              <a:rPr lang="en-US" sz="3200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3200" dirty="0" err="1">
                <a:solidFill>
                  <a:srgbClr val="2865AE"/>
                </a:solidFill>
                <a:latin typeface="Titillium Web 1"/>
              </a:rPr>
              <a:t>delle</a:t>
            </a:r>
            <a:r>
              <a:rPr lang="en-US" sz="3200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3200" dirty="0" err="1">
                <a:solidFill>
                  <a:srgbClr val="2865AE"/>
                </a:solidFill>
                <a:latin typeface="Titillium Web 1"/>
              </a:rPr>
              <a:t>Infrastrutture</a:t>
            </a:r>
            <a:r>
              <a:rPr lang="en-US" sz="3200" dirty="0">
                <a:solidFill>
                  <a:srgbClr val="2865AE"/>
                </a:solidFill>
                <a:latin typeface="Titillium Web 1"/>
              </a:rPr>
              <a:t> e </a:t>
            </a:r>
            <a:r>
              <a:rPr lang="en-US" sz="3200" dirty="0" err="1">
                <a:solidFill>
                  <a:srgbClr val="2865AE"/>
                </a:solidFill>
                <a:latin typeface="Titillium Web 1"/>
              </a:rPr>
              <a:t>dei</a:t>
            </a:r>
            <a:r>
              <a:rPr lang="en-US" sz="3200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3200" dirty="0" err="1">
                <a:solidFill>
                  <a:srgbClr val="2865AE"/>
                </a:solidFill>
                <a:latin typeface="Titillium Web 1"/>
              </a:rPr>
              <a:t>Trasporti</a:t>
            </a:r>
            <a:r>
              <a:rPr lang="en-US" sz="3200" dirty="0">
                <a:solidFill>
                  <a:srgbClr val="2865AE"/>
                </a:solidFill>
                <a:latin typeface="Titillium Web 1"/>
              </a:rPr>
              <a:t> per </a:t>
            </a:r>
            <a:r>
              <a:rPr lang="en-US" sz="3200" dirty="0" err="1">
                <a:solidFill>
                  <a:srgbClr val="2865AE"/>
                </a:solidFill>
                <a:latin typeface="Titillium Web 1"/>
              </a:rPr>
              <a:t>i</a:t>
            </a:r>
            <a:r>
              <a:rPr lang="en-US" sz="3200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3200" dirty="0" err="1">
                <a:solidFill>
                  <a:srgbClr val="2865AE"/>
                </a:solidFill>
                <a:latin typeface="Titillium Web 1"/>
              </a:rPr>
              <a:t>Soggetti</a:t>
            </a:r>
            <a:r>
              <a:rPr lang="en-US" sz="3200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3200" dirty="0" err="1">
                <a:solidFill>
                  <a:srgbClr val="2865AE"/>
                </a:solidFill>
                <a:latin typeface="Titillium Web 1"/>
              </a:rPr>
              <a:t>Attuatori</a:t>
            </a:r>
            <a:r>
              <a:rPr lang="en-US" sz="3200" dirty="0">
                <a:solidFill>
                  <a:srgbClr val="2865AE"/>
                </a:solidFill>
                <a:latin typeface="Titillium Web 1"/>
              </a:rPr>
              <a:t>, in </a:t>
            </a:r>
            <a:r>
              <a:rPr lang="en-US" sz="3200" dirty="0" err="1">
                <a:solidFill>
                  <a:srgbClr val="2865AE"/>
                </a:solidFill>
                <a:latin typeface="Titillium Web 1"/>
              </a:rPr>
              <a:t>conformità</a:t>
            </a:r>
            <a:r>
              <a:rPr lang="en-US" sz="3200" dirty="0">
                <a:solidFill>
                  <a:srgbClr val="2865AE"/>
                </a:solidFill>
                <a:latin typeface="Titillium Web 1"/>
              </a:rPr>
              <a:t> con la </a:t>
            </a:r>
            <a:r>
              <a:rPr lang="en-US" sz="3200" dirty="0" err="1">
                <a:solidFill>
                  <a:srgbClr val="2865AE"/>
                </a:solidFill>
                <a:latin typeface="Titillium Web 1"/>
              </a:rPr>
              <a:t>normativa</a:t>
            </a:r>
            <a:r>
              <a:rPr lang="en-US" sz="3200" dirty="0">
                <a:solidFill>
                  <a:srgbClr val="2865AE"/>
                </a:solidFill>
                <a:latin typeface="Titillium Web 1"/>
              </a:rPr>
              <a:t> di </a:t>
            </a:r>
            <a:r>
              <a:rPr lang="en-US" sz="3200" dirty="0" err="1">
                <a:solidFill>
                  <a:srgbClr val="2865AE"/>
                </a:solidFill>
                <a:latin typeface="Titillium Web 1"/>
              </a:rPr>
              <a:t>riferimento</a:t>
            </a:r>
            <a:r>
              <a:rPr lang="en-US" sz="3200" dirty="0">
                <a:solidFill>
                  <a:srgbClr val="2865AE"/>
                </a:solidFill>
                <a:latin typeface="Titillium Web 1"/>
              </a:rPr>
              <a:t>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1108763" y="3600956"/>
            <a:ext cx="5241108" cy="2800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88"/>
              </a:lnSpc>
            </a:pPr>
            <a:r>
              <a:rPr lang="en-US" sz="3134" dirty="0" err="1">
                <a:solidFill>
                  <a:srgbClr val="2865AE"/>
                </a:solidFill>
                <a:latin typeface="Titillium Web 2"/>
              </a:rPr>
              <a:t>Tali</a:t>
            </a:r>
            <a:r>
              <a:rPr lang="en-US" sz="3134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34" dirty="0" err="1">
                <a:solidFill>
                  <a:srgbClr val="2865AE"/>
                </a:solidFill>
                <a:latin typeface="Titillium Web 2"/>
              </a:rPr>
              <a:t>strumenti</a:t>
            </a:r>
            <a:r>
              <a:rPr lang="en-US" sz="3134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34" dirty="0" err="1">
                <a:solidFill>
                  <a:srgbClr val="2865AE"/>
                </a:solidFill>
                <a:latin typeface="Titillium Web 2"/>
              </a:rPr>
              <a:t>sono</a:t>
            </a:r>
            <a:r>
              <a:rPr lang="en-US" sz="3134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34" dirty="0" err="1">
                <a:solidFill>
                  <a:srgbClr val="2865AE"/>
                </a:solidFill>
                <a:latin typeface="Titillium Web 2"/>
              </a:rPr>
              <a:t>stati</a:t>
            </a:r>
            <a:r>
              <a:rPr lang="en-US" sz="3134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34" dirty="0" err="1">
                <a:solidFill>
                  <a:srgbClr val="2865AE"/>
                </a:solidFill>
                <a:latin typeface="Titillium Web 2"/>
              </a:rPr>
              <a:t>predisposti</a:t>
            </a:r>
            <a:r>
              <a:rPr lang="en-US" sz="3134" dirty="0">
                <a:solidFill>
                  <a:srgbClr val="2865AE"/>
                </a:solidFill>
                <a:latin typeface="Titillium Web 2"/>
              </a:rPr>
              <a:t>- </a:t>
            </a:r>
            <a:r>
              <a:rPr lang="en-US" sz="3134" dirty="0" err="1">
                <a:solidFill>
                  <a:srgbClr val="2865AE"/>
                </a:solidFill>
                <a:latin typeface="Titillium Web 2"/>
              </a:rPr>
              <a:t>attraverso</a:t>
            </a:r>
            <a:r>
              <a:rPr lang="en-US" sz="3134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34" dirty="0" err="1">
                <a:solidFill>
                  <a:srgbClr val="2865AE"/>
                </a:solidFill>
                <a:latin typeface="Titillium Web 2"/>
              </a:rPr>
              <a:t>l'Unità</a:t>
            </a:r>
            <a:r>
              <a:rPr lang="en-US" sz="3134" dirty="0">
                <a:solidFill>
                  <a:srgbClr val="2865AE"/>
                </a:solidFill>
                <a:latin typeface="Titillium Web 2"/>
              </a:rPr>
              <a:t> di Missione per il PNRR per </a:t>
            </a:r>
            <a:r>
              <a:rPr lang="en-US" sz="3134" dirty="0" err="1">
                <a:solidFill>
                  <a:srgbClr val="2865AE"/>
                </a:solidFill>
                <a:latin typeface="Titillium Web 2"/>
              </a:rPr>
              <a:t>essere</a:t>
            </a:r>
            <a:r>
              <a:rPr lang="en-US" sz="3134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34" dirty="0" err="1">
                <a:solidFill>
                  <a:srgbClr val="2865AE"/>
                </a:solidFill>
                <a:latin typeface="Titillium Web 2"/>
              </a:rPr>
              <a:t>utilizzati</a:t>
            </a:r>
            <a:r>
              <a:rPr lang="en-US" sz="3134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34" dirty="0" err="1">
                <a:solidFill>
                  <a:srgbClr val="2865AE"/>
                </a:solidFill>
                <a:latin typeface="Titillium Web 2"/>
              </a:rPr>
              <a:t>nella</a:t>
            </a:r>
            <a:r>
              <a:rPr lang="en-US" sz="3134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34" dirty="0" err="1">
                <a:solidFill>
                  <a:srgbClr val="2865AE"/>
                </a:solidFill>
                <a:latin typeface="Titillium Web 2"/>
              </a:rPr>
              <a:t>fase</a:t>
            </a:r>
            <a:r>
              <a:rPr lang="en-US" sz="3134" dirty="0">
                <a:solidFill>
                  <a:srgbClr val="2865AE"/>
                </a:solidFill>
                <a:latin typeface="Titillium Web 2"/>
              </a:rPr>
              <a:t> di </a:t>
            </a:r>
            <a:r>
              <a:rPr lang="en-US" sz="3134" dirty="0" err="1">
                <a:solidFill>
                  <a:srgbClr val="2865AE"/>
                </a:solidFill>
                <a:latin typeface="Titillium Web 2"/>
              </a:rPr>
              <a:t>consuntivazione</a:t>
            </a:r>
            <a:r>
              <a:rPr lang="en-US" sz="3134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34" dirty="0" err="1">
                <a:solidFill>
                  <a:srgbClr val="2865AE"/>
                </a:solidFill>
                <a:latin typeface="Titillium Web 2"/>
              </a:rPr>
              <a:t>delle</a:t>
            </a:r>
            <a:r>
              <a:rPr lang="en-US" sz="3134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134" dirty="0" err="1">
                <a:solidFill>
                  <a:srgbClr val="2865AE"/>
                </a:solidFill>
                <a:latin typeface="Titillium Web 2"/>
              </a:rPr>
              <a:t>spese</a:t>
            </a:r>
            <a:r>
              <a:rPr lang="en-US" sz="3134" dirty="0">
                <a:solidFill>
                  <a:srgbClr val="2865AE"/>
                </a:solidFill>
                <a:latin typeface="Titillium Web 2"/>
              </a:rPr>
              <a:t>. </a:t>
            </a: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15875159" y="3281381"/>
            <a:ext cx="3703925" cy="3724239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2">
            <a:alphaModFix amt="10999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11258254" y="3281381"/>
            <a:ext cx="3703925" cy="3724239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2">
            <a:alphaModFix amt="6999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1655168" y="3281381"/>
            <a:ext cx="3703925" cy="3724239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7023094" y="3281381"/>
            <a:ext cx="3703925" cy="3724239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15876579" y="3281381"/>
            <a:ext cx="3703925" cy="3724239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 flipV="1">
            <a:off x="1028700" y="1657148"/>
            <a:ext cx="17259300" cy="19050"/>
          </a:xfrm>
          <a:prstGeom prst="line">
            <a:avLst/>
          </a:prstGeom>
          <a:ln w="57150" cap="flat">
            <a:solidFill>
              <a:srgbClr val="195AA7"/>
            </a:solidFill>
            <a:prstDash val="dash"/>
            <a:headEnd type="none" w="sm" len="sm"/>
            <a:tailEnd type="none" w="sm" len="sm"/>
          </a:ln>
        </p:spPr>
      </p:sp>
      <p:sp>
        <p:nvSpPr>
          <p:cNvPr id="16" name="Segnaposto numero diapositiva 15">
            <a:extLst>
              <a:ext uri="{FF2B5EF4-FFF2-40B4-BE49-F238E27FC236}">
                <a16:creationId xmlns:a16="http://schemas.microsoft.com/office/drawing/2014/main" id="{D457B564-1D01-174D-BE4C-7DA88E4EB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5237" t="33296" r="6031" b="36234"/>
          <a:stretch>
            <a:fillRect/>
          </a:stretch>
        </p:blipFill>
        <p:spPr>
          <a:xfrm>
            <a:off x="12647827" y="8897330"/>
            <a:ext cx="2102380" cy="72193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t="19025" r="47766" b="23495"/>
          <a:stretch>
            <a:fillRect/>
          </a:stretch>
        </p:blipFill>
        <p:spPr>
          <a:xfrm>
            <a:off x="15062519" y="8897330"/>
            <a:ext cx="2196781" cy="66376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4249" r="9752"/>
          <a:stretch>
            <a:fillRect/>
          </a:stretch>
        </p:blipFill>
        <p:spPr>
          <a:xfrm>
            <a:off x="9892136" y="8930378"/>
            <a:ext cx="2433255" cy="630721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6688169" y="3689256"/>
            <a:ext cx="5606207" cy="19543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19"/>
              </a:lnSpc>
            </a:pPr>
            <a:r>
              <a:rPr lang="en-US" sz="2799" b="1" dirty="0" err="1">
                <a:solidFill>
                  <a:srgbClr val="2865AE"/>
                </a:solidFill>
                <a:latin typeface="Titillium Web 2"/>
              </a:rPr>
              <a:t>Entro</a:t>
            </a:r>
            <a:r>
              <a:rPr lang="en-US" sz="2799" b="1" dirty="0">
                <a:solidFill>
                  <a:srgbClr val="2865AE"/>
                </a:solidFill>
                <a:latin typeface="Titillium Web 2"/>
              </a:rPr>
              <a:t> il 20 di </a:t>
            </a:r>
            <a:r>
              <a:rPr lang="en-US" sz="2799" b="1" dirty="0" err="1">
                <a:solidFill>
                  <a:srgbClr val="2865AE"/>
                </a:solidFill>
                <a:latin typeface="Titillium Web 2"/>
              </a:rPr>
              <a:t>ogni</a:t>
            </a:r>
            <a:r>
              <a:rPr lang="en-US" sz="2799" b="1" dirty="0">
                <a:solidFill>
                  <a:srgbClr val="2865AE"/>
                </a:solidFill>
                <a:latin typeface="Titillium Web 2"/>
              </a:rPr>
              <a:t> mese</a:t>
            </a:r>
            <a:r>
              <a:rPr lang="en-US" sz="2799" dirty="0">
                <a:solidFill>
                  <a:srgbClr val="2865AE"/>
                </a:solidFill>
                <a:latin typeface="Titillium Web 2"/>
              </a:rPr>
              <a:t> </a:t>
            </a:r>
          </a:p>
          <a:p>
            <a:pPr>
              <a:lnSpc>
                <a:spcPts val="3919"/>
              </a:lnSpc>
            </a:pPr>
            <a:r>
              <a:rPr lang="en-US" sz="2799" dirty="0" err="1">
                <a:solidFill>
                  <a:srgbClr val="2865AE"/>
                </a:solidFill>
                <a:latin typeface="Titillium Web 2"/>
              </a:rPr>
              <a:t>Validazione</a:t>
            </a:r>
            <a:r>
              <a:rPr lang="en-US" sz="27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799" dirty="0" err="1">
                <a:solidFill>
                  <a:srgbClr val="2865AE"/>
                </a:solidFill>
                <a:latin typeface="Titillium Web 2"/>
              </a:rPr>
              <a:t>dei</a:t>
            </a:r>
            <a:r>
              <a:rPr lang="en-US" sz="27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799" dirty="0" err="1">
                <a:solidFill>
                  <a:srgbClr val="2865AE"/>
                </a:solidFill>
                <a:latin typeface="Titillium Web 2"/>
              </a:rPr>
              <a:t>dati</a:t>
            </a:r>
            <a:r>
              <a:rPr lang="en-US" sz="2799" dirty="0">
                <a:solidFill>
                  <a:srgbClr val="2865AE"/>
                </a:solidFill>
                <a:latin typeface="Titillium Web 2"/>
              </a:rPr>
              <a:t> da </a:t>
            </a:r>
            <a:r>
              <a:rPr lang="en-US" sz="2799" dirty="0" err="1">
                <a:solidFill>
                  <a:srgbClr val="2865AE"/>
                </a:solidFill>
                <a:latin typeface="Titillium Web 2"/>
              </a:rPr>
              <a:t>parte</a:t>
            </a:r>
            <a:r>
              <a:rPr lang="en-US" sz="27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799" dirty="0" err="1">
                <a:solidFill>
                  <a:srgbClr val="2865AE"/>
                </a:solidFill>
                <a:latin typeface="Titillium Web 2"/>
              </a:rPr>
              <a:t>dell’Amministrazione</a:t>
            </a:r>
            <a:r>
              <a:rPr lang="en-US" sz="27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799" dirty="0" err="1">
                <a:solidFill>
                  <a:srgbClr val="2865AE"/>
                </a:solidFill>
                <a:latin typeface="Titillium Web 2"/>
              </a:rPr>
              <a:t>Titolare</a:t>
            </a:r>
            <a:endParaRPr lang="en-US" sz="2799" dirty="0">
              <a:solidFill>
                <a:srgbClr val="2865AE"/>
              </a:solidFill>
              <a:latin typeface="Titillium Web 2"/>
            </a:endParaRPr>
          </a:p>
          <a:p>
            <a:pPr>
              <a:lnSpc>
                <a:spcPts val="3639"/>
              </a:lnSpc>
            </a:pPr>
            <a:endParaRPr lang="en-US" sz="2799" dirty="0">
              <a:solidFill>
                <a:srgbClr val="2865AE"/>
              </a:solidFill>
              <a:latin typeface="Titillium Web 2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5400000">
            <a:off x="-1549406" y="4696542"/>
            <a:ext cx="4460725" cy="203521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028700" y="893877"/>
            <a:ext cx="15748148" cy="7681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29"/>
              </a:lnSpc>
            </a:pPr>
            <a:r>
              <a:rPr lang="en-US" sz="4449" b="1" dirty="0" err="1">
                <a:solidFill>
                  <a:srgbClr val="2865AE"/>
                </a:solidFill>
                <a:latin typeface="Titillium Web 3"/>
              </a:rPr>
              <a:t>Linee</a:t>
            </a:r>
            <a:r>
              <a:rPr lang="en-US" sz="4449" b="1" dirty="0">
                <a:solidFill>
                  <a:srgbClr val="2865AE"/>
                </a:solidFill>
                <a:latin typeface="Titillium Web 3"/>
              </a:rPr>
              <a:t> </a:t>
            </a:r>
            <a:r>
              <a:rPr lang="en-US" sz="4449" b="1" dirty="0" err="1">
                <a:solidFill>
                  <a:srgbClr val="2865AE"/>
                </a:solidFill>
                <a:latin typeface="Titillium Web 3"/>
              </a:rPr>
              <a:t>Guida</a:t>
            </a:r>
            <a:r>
              <a:rPr lang="en-US" sz="4449" b="1" dirty="0">
                <a:solidFill>
                  <a:srgbClr val="2865AE"/>
                </a:solidFill>
                <a:latin typeface="Titillium Web 3"/>
              </a:rPr>
              <a:t> Monitoraggio – </a:t>
            </a:r>
            <a:r>
              <a:rPr lang="en-US" sz="4449" b="1" dirty="0" err="1">
                <a:solidFill>
                  <a:srgbClr val="2865AE"/>
                </a:solidFill>
                <a:latin typeface="Titillium Web 3"/>
              </a:rPr>
              <a:t>Circolare</a:t>
            </a:r>
            <a:r>
              <a:rPr lang="en-US" sz="4449" b="1" dirty="0">
                <a:solidFill>
                  <a:srgbClr val="2865AE"/>
                </a:solidFill>
                <a:latin typeface="Titillium Web 3"/>
              </a:rPr>
              <a:t> RGS n.27 </a:t>
            </a:r>
            <a:r>
              <a:rPr lang="it-IT" sz="4449" b="1" dirty="0">
                <a:solidFill>
                  <a:srgbClr val="2865AE"/>
                </a:solidFill>
                <a:latin typeface="Titillium Web 3"/>
                <a:sym typeface="Calibri"/>
              </a:rPr>
              <a:t>del 21/06/22</a:t>
            </a:r>
            <a:r>
              <a:rPr lang="en-US" sz="4449" b="1" dirty="0">
                <a:solidFill>
                  <a:srgbClr val="2865AE"/>
                </a:solidFill>
                <a:latin typeface="Titillium Web 3"/>
              </a:rPr>
              <a:t>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2467910" y="3689256"/>
            <a:ext cx="4732299" cy="19024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779"/>
              </a:lnSpc>
            </a:pPr>
            <a:r>
              <a:rPr lang="en-US" sz="2699" b="1" dirty="0">
                <a:solidFill>
                  <a:srgbClr val="2865AE"/>
                </a:solidFill>
                <a:latin typeface="Titillium Web 2"/>
              </a:rPr>
              <a:t>Dal 20 al 30 di </a:t>
            </a:r>
            <a:r>
              <a:rPr lang="en-US" sz="2699" b="1" dirty="0" err="1">
                <a:solidFill>
                  <a:srgbClr val="2865AE"/>
                </a:solidFill>
                <a:latin typeface="Titillium Web 2"/>
              </a:rPr>
              <a:t>ogni</a:t>
            </a:r>
            <a:r>
              <a:rPr lang="en-US" sz="2699" b="1" dirty="0">
                <a:solidFill>
                  <a:srgbClr val="2865AE"/>
                </a:solidFill>
                <a:latin typeface="Titillium Web 2"/>
              </a:rPr>
              <a:t> mese</a:t>
            </a:r>
          </a:p>
          <a:p>
            <a:pPr>
              <a:lnSpc>
                <a:spcPts val="3779"/>
              </a:lnSpc>
            </a:pPr>
            <a:r>
              <a:rPr lang="en-US" sz="2699" dirty="0">
                <a:solidFill>
                  <a:srgbClr val="2865AE"/>
                </a:solidFill>
                <a:latin typeface="Titillium Web 2"/>
              </a:rPr>
              <a:t>Aggiornamento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dati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,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automatismi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 e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controlli</a:t>
            </a:r>
            <a:endParaRPr lang="en-US" sz="2699" dirty="0">
              <a:solidFill>
                <a:srgbClr val="2865AE"/>
              </a:solidFill>
              <a:latin typeface="Titillium Web 2"/>
            </a:endParaRPr>
          </a:p>
          <a:p>
            <a:pPr>
              <a:lnSpc>
                <a:spcPts val="3499"/>
              </a:lnSpc>
            </a:pPr>
            <a:endParaRPr lang="en-US" sz="2699" dirty="0">
              <a:solidFill>
                <a:srgbClr val="2865AE"/>
              </a:solidFill>
              <a:latin typeface="Titillium Web 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012528" y="3439705"/>
            <a:ext cx="4768007" cy="24545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19"/>
              </a:lnSpc>
            </a:pPr>
            <a:r>
              <a:rPr lang="en-US" sz="2799" b="1" dirty="0" err="1">
                <a:solidFill>
                  <a:srgbClr val="2865AE"/>
                </a:solidFill>
                <a:latin typeface="Titillium Web 2"/>
              </a:rPr>
              <a:t>Entro</a:t>
            </a:r>
            <a:r>
              <a:rPr lang="en-US" sz="2799" b="1" dirty="0">
                <a:solidFill>
                  <a:srgbClr val="2865AE"/>
                </a:solidFill>
                <a:latin typeface="Titillium Web 2"/>
              </a:rPr>
              <a:t> il 10 di </a:t>
            </a:r>
            <a:r>
              <a:rPr lang="en-US" sz="2799" b="1" dirty="0" err="1">
                <a:solidFill>
                  <a:srgbClr val="2865AE"/>
                </a:solidFill>
                <a:latin typeface="Titillium Web 2"/>
              </a:rPr>
              <a:t>ogni</a:t>
            </a:r>
            <a:r>
              <a:rPr lang="en-US" sz="2799" b="1" dirty="0">
                <a:solidFill>
                  <a:srgbClr val="2865AE"/>
                </a:solidFill>
                <a:latin typeface="Titillium Web 2"/>
              </a:rPr>
              <a:t> mese </a:t>
            </a:r>
            <a:r>
              <a:rPr lang="en-US" sz="2799" dirty="0" err="1">
                <a:solidFill>
                  <a:srgbClr val="2865AE"/>
                </a:solidFill>
                <a:latin typeface="Titillium Web 2"/>
              </a:rPr>
              <a:t>caricamento</a:t>
            </a:r>
            <a:r>
              <a:rPr lang="en-US" sz="27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799" dirty="0" err="1">
                <a:solidFill>
                  <a:srgbClr val="2865AE"/>
                </a:solidFill>
                <a:latin typeface="Titillium Web 2"/>
              </a:rPr>
              <a:t>dei</a:t>
            </a:r>
            <a:r>
              <a:rPr lang="en-US" sz="27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799" dirty="0" err="1">
                <a:solidFill>
                  <a:srgbClr val="2865AE"/>
                </a:solidFill>
                <a:latin typeface="Titillium Web 2"/>
              </a:rPr>
              <a:t>dati</a:t>
            </a:r>
            <a:r>
              <a:rPr lang="en-US" sz="2799" dirty="0">
                <a:solidFill>
                  <a:srgbClr val="2865AE"/>
                </a:solidFill>
                <a:latin typeface="Titillium Web 2"/>
              </a:rPr>
              <a:t> di Monitoraggio </a:t>
            </a:r>
            <a:r>
              <a:rPr lang="en-US" sz="2799" dirty="0" err="1">
                <a:solidFill>
                  <a:srgbClr val="2865AE"/>
                </a:solidFill>
                <a:latin typeface="Titillium Web 2"/>
              </a:rPr>
              <a:t>aggiornati</a:t>
            </a:r>
            <a:r>
              <a:rPr lang="en-US" sz="2799" dirty="0">
                <a:solidFill>
                  <a:srgbClr val="2865AE"/>
                </a:solidFill>
                <a:latin typeface="Titillium Web 2"/>
              </a:rPr>
              <a:t> da </a:t>
            </a:r>
            <a:r>
              <a:rPr lang="en-US" sz="2799" dirty="0" err="1">
                <a:solidFill>
                  <a:srgbClr val="2865AE"/>
                </a:solidFill>
                <a:latin typeface="Titillium Web 2"/>
              </a:rPr>
              <a:t>parte</a:t>
            </a:r>
            <a:r>
              <a:rPr lang="en-US" sz="27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799" dirty="0" err="1">
                <a:solidFill>
                  <a:srgbClr val="2865AE"/>
                </a:solidFill>
                <a:latin typeface="Titillium Web 2"/>
              </a:rPr>
              <a:t>dei</a:t>
            </a:r>
            <a:r>
              <a:rPr lang="en-US" sz="27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799" dirty="0" err="1">
                <a:solidFill>
                  <a:srgbClr val="2865AE"/>
                </a:solidFill>
                <a:latin typeface="Titillium Web 2"/>
              </a:rPr>
              <a:t>soggetti</a:t>
            </a:r>
            <a:r>
              <a:rPr lang="en-US" sz="27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799" dirty="0" err="1">
                <a:solidFill>
                  <a:srgbClr val="2865AE"/>
                </a:solidFill>
                <a:latin typeface="Titillium Web 2"/>
              </a:rPr>
              <a:t>attuatori</a:t>
            </a:r>
            <a:endParaRPr lang="en-US" sz="2799" dirty="0">
              <a:solidFill>
                <a:srgbClr val="2865AE"/>
              </a:solidFill>
              <a:latin typeface="Titillium Web 2"/>
            </a:endParaRPr>
          </a:p>
          <a:p>
            <a:pPr>
              <a:lnSpc>
                <a:spcPts val="3639"/>
              </a:lnSpc>
            </a:pPr>
            <a:endParaRPr lang="en-US" sz="2799" dirty="0">
              <a:solidFill>
                <a:srgbClr val="2865AE"/>
              </a:solidFill>
              <a:latin typeface="Titillium Web 2"/>
            </a:endParaR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5400000">
            <a:off x="4215941" y="4706067"/>
            <a:ext cx="4460725" cy="203521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22882"/>
          <a:stretch>
            <a:fillRect/>
          </a:stretch>
        </p:blipFill>
        <p:spPr>
          <a:xfrm rot="-5400000">
            <a:off x="10051905" y="4600247"/>
            <a:ext cx="4451201" cy="263346"/>
          </a:xfrm>
          <a:prstGeom prst="rect">
            <a:avLst/>
          </a:prstGeom>
        </p:spPr>
      </p:pic>
      <p:sp>
        <p:nvSpPr>
          <p:cNvPr id="12" name="Segnaposto numero diapositiva 11">
            <a:extLst>
              <a:ext uri="{FF2B5EF4-FFF2-40B4-BE49-F238E27FC236}">
                <a16:creationId xmlns:a16="http://schemas.microsoft.com/office/drawing/2014/main" id="{E1DEF743-F9DD-601A-5486-AD6156F53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20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5237" t="33296" r="6031" b="36234"/>
          <a:stretch>
            <a:fillRect/>
          </a:stretch>
        </p:blipFill>
        <p:spPr>
          <a:xfrm>
            <a:off x="12647827" y="8897330"/>
            <a:ext cx="2102380" cy="72193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t="19025" r="47766" b="23495"/>
          <a:stretch>
            <a:fillRect/>
          </a:stretch>
        </p:blipFill>
        <p:spPr>
          <a:xfrm>
            <a:off x="15062519" y="8897330"/>
            <a:ext cx="2196781" cy="66376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4249" r="9752"/>
          <a:stretch>
            <a:fillRect/>
          </a:stretch>
        </p:blipFill>
        <p:spPr>
          <a:xfrm>
            <a:off x="9892136" y="8930378"/>
            <a:ext cx="2433255" cy="630721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028700" y="893877"/>
            <a:ext cx="15748148" cy="7681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229"/>
              </a:lnSpc>
            </a:pPr>
            <a:r>
              <a:rPr lang="it-IT" sz="4449" b="1" dirty="0">
                <a:solidFill>
                  <a:srgbClr val="2865AE"/>
                </a:solidFill>
                <a:latin typeface="Titillium Web 3"/>
              </a:rPr>
              <a:t>Validazioni MIT del 20 dicembre 2022 – </a:t>
            </a:r>
            <a:r>
              <a:rPr lang="it-IT" sz="4449" dirty="0">
                <a:solidFill>
                  <a:srgbClr val="2865AE"/>
                </a:solidFill>
                <a:latin typeface="Titillium Web 3"/>
              </a:rPr>
              <a:t>totale </a:t>
            </a:r>
            <a:r>
              <a:rPr lang="it-IT" sz="4449" b="1" dirty="0">
                <a:solidFill>
                  <a:srgbClr val="2865AE"/>
                </a:solidFill>
                <a:latin typeface="Titillium Web 3"/>
              </a:rPr>
              <a:t>1680 CUP</a:t>
            </a:r>
            <a:endParaRPr lang="en-US" sz="4449" b="1" dirty="0">
              <a:solidFill>
                <a:srgbClr val="2865AE"/>
              </a:solidFill>
              <a:latin typeface="Titillium Web 3"/>
            </a:endParaRPr>
          </a:p>
        </p:txBody>
      </p:sp>
      <p:sp>
        <p:nvSpPr>
          <p:cNvPr id="12" name="Segnaposto numero diapositiva 11">
            <a:extLst>
              <a:ext uri="{FF2B5EF4-FFF2-40B4-BE49-F238E27FC236}">
                <a16:creationId xmlns:a16="http://schemas.microsoft.com/office/drawing/2014/main" id="{E1DEF743-F9DD-601A-5486-AD6156F53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21</a:t>
            </a:fld>
            <a:endParaRPr lang="en-US" dirty="0"/>
          </a:p>
        </p:txBody>
      </p:sp>
      <p:graphicFrame>
        <p:nvGraphicFramePr>
          <p:cNvPr id="13" name="Grafico 12">
            <a:extLst>
              <a:ext uri="{FF2B5EF4-FFF2-40B4-BE49-F238E27FC236}">
                <a16:creationId xmlns:a16="http://schemas.microsoft.com/office/drawing/2014/main" id="{9C2D4053-BCE0-46BA-8153-F502CD183E66}"/>
              </a:ext>
            </a:extLst>
          </p:cNvPr>
          <p:cNvGraphicFramePr>
            <a:graphicFrameLocks/>
          </p:cNvGraphicFramePr>
          <p:nvPr/>
        </p:nvGraphicFramePr>
        <p:xfrm>
          <a:off x="9288016" y="2911252"/>
          <a:ext cx="5616624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D67F8F51-C2DC-4EB6-A9A9-73F64200A9AE}"/>
              </a:ext>
            </a:extLst>
          </p:cNvPr>
          <p:cNvSpPr txBox="1"/>
          <p:nvPr/>
        </p:nvSpPr>
        <p:spPr>
          <a:xfrm>
            <a:off x="719064" y="2911252"/>
            <a:ext cx="806489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chemeClr val="tx2"/>
                </a:solidFill>
              </a:rPr>
              <a:t>Per gli investimenti che non fanno parte della missione M3C1:</a:t>
            </a:r>
          </a:p>
          <a:p>
            <a:r>
              <a:rPr lang="it-IT" sz="2400" dirty="0">
                <a:solidFill>
                  <a:schemeClr val="tx2"/>
                </a:solidFill>
              </a:rPr>
              <a:t>soltanto il </a:t>
            </a:r>
            <a:r>
              <a:rPr lang="it-IT" sz="2400" b="1" dirty="0">
                <a:solidFill>
                  <a:schemeClr val="tx2"/>
                </a:solidFill>
              </a:rPr>
              <a:t>42% dei CUP </a:t>
            </a:r>
            <a:r>
              <a:rPr lang="it-IT" sz="2400" dirty="0">
                <a:solidFill>
                  <a:schemeClr val="tx2"/>
                </a:solidFill>
              </a:rPr>
              <a:t>inseriti ha ottenuto un </a:t>
            </a:r>
            <a:r>
              <a:rPr lang="it-IT" sz="2400" b="1" dirty="0">
                <a:solidFill>
                  <a:schemeClr val="tx2"/>
                </a:solidFill>
              </a:rPr>
              <a:t>esito positivo.</a:t>
            </a:r>
            <a:endParaRPr lang="it-IT" sz="2400" dirty="0">
              <a:solidFill>
                <a:schemeClr val="tx2"/>
              </a:solidFill>
            </a:endParaRPr>
          </a:p>
          <a:p>
            <a:r>
              <a:rPr lang="it-IT" sz="2400" dirty="0">
                <a:solidFill>
                  <a:schemeClr val="tx2"/>
                </a:solidFill>
              </a:rPr>
              <a:t>In particolare, hanno ottenuto il maggior numero di validazioni positive (superiori o vicine al 50%) gli investimenti relativi a:</a:t>
            </a:r>
          </a:p>
          <a:p>
            <a:pPr marL="285750" indent="-285750">
              <a:buFontTx/>
              <a:buChar char="-"/>
            </a:pPr>
            <a:r>
              <a:rPr lang="it-IT" sz="2400" dirty="0">
                <a:solidFill>
                  <a:schemeClr val="tx2"/>
                </a:solidFill>
              </a:rPr>
              <a:t>Ciclovie turistiche</a:t>
            </a:r>
          </a:p>
          <a:p>
            <a:pPr marL="285750" indent="-285750">
              <a:buFontTx/>
              <a:buChar char="-"/>
            </a:pPr>
            <a:r>
              <a:rPr lang="it-IT" sz="2400" dirty="0">
                <a:solidFill>
                  <a:schemeClr val="tx2"/>
                </a:solidFill>
              </a:rPr>
              <a:t>Sistemi idrici primari</a:t>
            </a:r>
          </a:p>
          <a:p>
            <a:pPr marL="285750" indent="-285750">
              <a:buFontTx/>
              <a:buChar char="-"/>
            </a:pPr>
            <a:r>
              <a:rPr lang="it-IT" sz="2400" dirty="0">
                <a:solidFill>
                  <a:schemeClr val="tx2"/>
                </a:solidFill>
              </a:rPr>
              <a:t>Programma innovativo per la qualità dell’abitare</a:t>
            </a:r>
          </a:p>
          <a:p>
            <a:pPr marL="285750" indent="-285750">
              <a:buFontTx/>
              <a:buChar char="-"/>
            </a:pPr>
            <a:endParaRPr lang="it-IT" sz="2400" dirty="0">
              <a:solidFill>
                <a:schemeClr val="tx2"/>
              </a:solidFill>
            </a:endParaRPr>
          </a:p>
          <a:p>
            <a:r>
              <a:rPr lang="it-IT" sz="2400" dirty="0">
                <a:solidFill>
                  <a:schemeClr val="tx2"/>
                </a:solidFill>
              </a:rPr>
              <a:t>Per gli altri investimenti, la causa principale dei KO è dovuta alla </a:t>
            </a:r>
            <a:r>
              <a:rPr lang="it-IT" sz="2400" b="1" dirty="0">
                <a:solidFill>
                  <a:schemeClr val="tx2"/>
                </a:solidFill>
              </a:rPr>
              <a:t>MANCANZA DI INSERIMENTO DATI A SISTEMA</a:t>
            </a:r>
          </a:p>
          <a:p>
            <a:endParaRPr lang="it-IT" sz="2400" b="1" dirty="0">
              <a:solidFill>
                <a:schemeClr val="tx2"/>
              </a:solidFill>
            </a:endParaRPr>
          </a:p>
          <a:p>
            <a:r>
              <a:rPr lang="it-IT" sz="2400" dirty="0">
                <a:solidFill>
                  <a:schemeClr val="tx2"/>
                </a:solidFill>
              </a:rPr>
              <a:t>Per M3C1, sono stati inseriti a sistema 140 CUP attivi, per i quali sono in via di risoluzione alcune problematiche relative alla quadratura dei dati. </a:t>
            </a:r>
          </a:p>
          <a:p>
            <a:endParaRPr lang="it-IT" sz="2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590022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5237" t="33296" r="6031" b="36234"/>
          <a:stretch>
            <a:fillRect/>
          </a:stretch>
        </p:blipFill>
        <p:spPr>
          <a:xfrm>
            <a:off x="12647827" y="8897330"/>
            <a:ext cx="2102380" cy="72193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t="19025" r="47766" b="23495"/>
          <a:stretch>
            <a:fillRect/>
          </a:stretch>
        </p:blipFill>
        <p:spPr>
          <a:xfrm>
            <a:off x="15062519" y="8897330"/>
            <a:ext cx="2196781" cy="66376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4249" r="9752"/>
          <a:stretch>
            <a:fillRect/>
          </a:stretch>
        </p:blipFill>
        <p:spPr>
          <a:xfrm>
            <a:off x="9892136" y="8930378"/>
            <a:ext cx="2433255" cy="630721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7536126" y="5857648"/>
            <a:ext cx="485775" cy="48577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028700" y="2164851"/>
            <a:ext cx="4986448" cy="4861787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2885935" y="1218517"/>
            <a:ext cx="2774077" cy="2222729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7536126" y="1740353"/>
            <a:ext cx="11790209" cy="7632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229"/>
              </a:lnSpc>
            </a:pPr>
            <a:r>
              <a:rPr lang="en-US" sz="4449" b="1" dirty="0" err="1">
                <a:solidFill>
                  <a:srgbClr val="2865AE"/>
                </a:solidFill>
                <a:latin typeface="Titillium Web 3"/>
              </a:rPr>
              <a:t>Domande</a:t>
            </a:r>
            <a:r>
              <a:rPr lang="en-US" sz="4449" b="1" dirty="0">
                <a:solidFill>
                  <a:srgbClr val="2865AE"/>
                </a:solidFill>
                <a:latin typeface="Titillium Web 3"/>
              </a:rPr>
              <a:t> e </a:t>
            </a:r>
            <a:r>
              <a:rPr lang="en-US" sz="4449" b="1" dirty="0" err="1">
                <a:solidFill>
                  <a:srgbClr val="2865AE"/>
                </a:solidFill>
                <a:latin typeface="Titillium Web 3"/>
              </a:rPr>
              <a:t>contatti</a:t>
            </a:r>
            <a:endParaRPr lang="en-US" sz="4449" b="1" dirty="0">
              <a:solidFill>
                <a:srgbClr val="2865AE"/>
              </a:solidFill>
              <a:latin typeface="Titillium Web 3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7536126" y="3631973"/>
            <a:ext cx="9095995" cy="18078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829"/>
              </a:lnSpc>
            </a:pPr>
            <a:r>
              <a:rPr lang="en-US" sz="3449">
                <a:solidFill>
                  <a:srgbClr val="2865AE"/>
                </a:solidFill>
                <a:latin typeface="Titillium Web 2"/>
              </a:rPr>
              <a:t>Per eventuali domande sulle presenti indicazioni operative e sugli strumenti messi a disposizione dal MIT, è possibile inviare una e-mail a: 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201389" y="5688738"/>
            <a:ext cx="6989862" cy="6674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89"/>
              </a:lnSpc>
              <a:spcBef>
                <a:spcPct val="0"/>
              </a:spcBef>
            </a:pPr>
            <a:r>
              <a:rPr lang="en-US" sz="3849" b="1" dirty="0" err="1">
                <a:solidFill>
                  <a:srgbClr val="2865AE"/>
                </a:solidFill>
                <a:latin typeface="Titillium Web 3"/>
              </a:rPr>
              <a:t>unitadimissione.pnrr@mit.gov.it</a:t>
            </a:r>
            <a:r>
              <a:rPr lang="en-US" sz="3849" b="1" dirty="0">
                <a:solidFill>
                  <a:srgbClr val="2865AE"/>
                </a:solidFill>
                <a:latin typeface="Titillium Web 3"/>
              </a:rPr>
              <a:t> </a:t>
            </a:r>
          </a:p>
        </p:txBody>
      </p:sp>
      <p:sp>
        <p:nvSpPr>
          <p:cNvPr id="11" name="Segnaposto numero diapositiva 10">
            <a:extLst>
              <a:ext uri="{FF2B5EF4-FFF2-40B4-BE49-F238E27FC236}">
                <a16:creationId xmlns:a16="http://schemas.microsoft.com/office/drawing/2014/main" id="{576A6C1B-3AB2-5F66-67D4-BDBBEB1B9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22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813964" y="4121680"/>
            <a:ext cx="12660072" cy="2024156"/>
            <a:chOff x="0" y="-25978"/>
            <a:chExt cx="16880096" cy="2698874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l="5237" t="33296" r="6031" b="36234"/>
            <a:stretch>
              <a:fillRect/>
            </a:stretch>
          </p:blipFill>
          <p:spPr>
            <a:xfrm>
              <a:off x="0" y="0"/>
              <a:ext cx="7783817" cy="2672896"/>
            </a:xfrm>
            <a:prstGeom prst="rect">
              <a:avLst/>
            </a:prstGeom>
          </p:spPr>
        </p:pic>
        <p:sp>
          <p:nvSpPr>
            <p:cNvPr id="4" name="AutoShape 4"/>
            <p:cNvSpPr/>
            <p:nvPr/>
          </p:nvSpPr>
          <p:spPr>
            <a:xfrm rot="5400000">
              <a:off x="7388117" y="1310470"/>
              <a:ext cx="2672896" cy="0"/>
            </a:xfrm>
            <a:prstGeom prst="line">
              <a:avLst/>
            </a:prstGeom>
            <a:ln w="51956" cap="flat">
              <a:solidFill>
                <a:srgbClr val="195AA7"/>
              </a:solidFill>
              <a:prstDash val="solid"/>
              <a:headEnd type="none" w="sm" len="sm"/>
              <a:tailEnd type="none" w="sm" len="sm"/>
            </a:ln>
          </p:spPr>
        </p:sp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p:blipFill>
          <p:spPr>
            <a:xfrm>
              <a:off x="8590687" y="1039359"/>
              <a:ext cx="449601" cy="516243"/>
            </a:xfrm>
            <a:prstGeom prst="rect">
              <a:avLst/>
            </a:prstGeom>
          </p:spPr>
        </p:pic>
        <p:sp>
          <p:nvSpPr>
            <p:cNvPr id="6" name="TextBox 6"/>
            <p:cNvSpPr txBox="1"/>
            <p:nvPr/>
          </p:nvSpPr>
          <p:spPr>
            <a:xfrm>
              <a:off x="9659772" y="104952"/>
              <a:ext cx="7220324" cy="23083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487"/>
                </a:lnSpc>
              </a:pPr>
              <a:r>
                <a:rPr lang="en-US" sz="3677" dirty="0" err="1">
                  <a:solidFill>
                    <a:srgbClr val="2865AE"/>
                  </a:solidFill>
                  <a:latin typeface="Titillium Web 1"/>
                </a:rPr>
                <a:t>Unità</a:t>
              </a:r>
              <a:r>
                <a:rPr lang="en-US" sz="3677" dirty="0">
                  <a:solidFill>
                    <a:srgbClr val="2865AE"/>
                  </a:solidFill>
                  <a:latin typeface="Titillium Web 1"/>
                </a:rPr>
                <a:t> di </a:t>
              </a:r>
              <a:r>
                <a:rPr lang="en-US" sz="3677" dirty="0" err="1">
                  <a:solidFill>
                    <a:srgbClr val="2865AE"/>
                  </a:solidFill>
                  <a:latin typeface="Titillium Web 1"/>
                </a:rPr>
                <a:t>Missione</a:t>
              </a:r>
              <a:r>
                <a:rPr lang="en-US" sz="3677" dirty="0">
                  <a:solidFill>
                    <a:srgbClr val="2865AE"/>
                  </a:solidFill>
                  <a:latin typeface="Titillium Web 1"/>
                </a:rPr>
                <a:t> per</a:t>
              </a:r>
            </a:p>
            <a:p>
              <a:pPr>
                <a:lnSpc>
                  <a:spcPts val="4487"/>
                </a:lnSpc>
              </a:pPr>
              <a:r>
                <a:rPr lang="en-US" sz="3677" dirty="0">
                  <a:solidFill>
                    <a:srgbClr val="2865AE"/>
                  </a:solidFill>
                  <a:latin typeface="Titillium Web 1"/>
                </a:rPr>
                <a:t>il Piano Nazionale di </a:t>
              </a:r>
              <a:r>
                <a:rPr lang="en-US" sz="3677" dirty="0" err="1">
                  <a:solidFill>
                    <a:srgbClr val="2865AE"/>
                  </a:solidFill>
                  <a:latin typeface="Titillium Web 1"/>
                </a:rPr>
                <a:t>Ripresa</a:t>
              </a:r>
              <a:r>
                <a:rPr lang="en-US" sz="3677" dirty="0">
                  <a:solidFill>
                    <a:srgbClr val="2865AE"/>
                  </a:solidFill>
                  <a:latin typeface="Titillium Web 1"/>
                </a:rPr>
                <a:t> e </a:t>
              </a:r>
              <a:r>
                <a:rPr lang="en-US" sz="3677" dirty="0" err="1">
                  <a:solidFill>
                    <a:srgbClr val="2865AE"/>
                  </a:solidFill>
                  <a:latin typeface="Titillium Web 1"/>
                </a:rPr>
                <a:t>Resilienza</a:t>
              </a:r>
              <a:endParaRPr lang="en-US" sz="3677" dirty="0">
                <a:solidFill>
                  <a:srgbClr val="2865AE"/>
                </a:solidFill>
                <a:latin typeface="Titillium Web 1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5400000" flipH="1">
            <a:off x="13545218" y="7978286"/>
            <a:ext cx="3703925" cy="372423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5400000" flipH="1">
            <a:off x="13545218" y="7158748"/>
            <a:ext cx="3703925" cy="372423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5237" t="33296" r="6031" b="36234"/>
          <a:stretch>
            <a:fillRect/>
          </a:stretch>
        </p:blipFill>
        <p:spPr>
          <a:xfrm>
            <a:off x="12647827" y="8897330"/>
            <a:ext cx="2102380" cy="721939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 t="19025" r="47766" b="23495"/>
          <a:stretch>
            <a:fillRect/>
          </a:stretch>
        </p:blipFill>
        <p:spPr>
          <a:xfrm>
            <a:off x="15062519" y="8897330"/>
            <a:ext cx="2196781" cy="663769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/>
          <a:srcRect l="4249" r="9752"/>
          <a:stretch>
            <a:fillRect/>
          </a:stretch>
        </p:blipFill>
        <p:spPr>
          <a:xfrm>
            <a:off x="9892136" y="8930378"/>
            <a:ext cx="2433255" cy="630721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7"/>
          <a:srcRect l="7627" r="58942" b="89663"/>
          <a:stretch>
            <a:fillRect/>
          </a:stretch>
        </p:blipFill>
        <p:spPr>
          <a:xfrm>
            <a:off x="1965240" y="3004596"/>
            <a:ext cx="5090528" cy="635035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2251768" y="3085750"/>
            <a:ext cx="5959929" cy="36769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54"/>
              </a:lnSpc>
            </a:pPr>
            <a:r>
              <a:rPr lang="en-US" sz="3200" dirty="0">
                <a:solidFill>
                  <a:srgbClr val="2865AE"/>
                </a:solidFill>
                <a:latin typeface="Titillium Web 1"/>
              </a:rPr>
              <a:t>È </a:t>
            </a:r>
            <a:r>
              <a:rPr lang="en-US" sz="3200" dirty="0" err="1">
                <a:solidFill>
                  <a:srgbClr val="2865AE"/>
                </a:solidFill>
                <a:latin typeface="Titillium Web 1"/>
              </a:rPr>
              <a:t>una</a:t>
            </a:r>
            <a:r>
              <a:rPr lang="en-US" sz="3200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3200" dirty="0" err="1">
                <a:solidFill>
                  <a:srgbClr val="2865AE"/>
                </a:solidFill>
                <a:latin typeface="Titillium Web 1"/>
              </a:rPr>
              <a:t>delle</a:t>
            </a:r>
            <a:r>
              <a:rPr lang="en-US" sz="3200" dirty="0">
                <a:solidFill>
                  <a:srgbClr val="2865AE"/>
                </a:solidFill>
                <a:latin typeface="Titillium Web 1"/>
              </a:rPr>
              <a:t> diverse </a:t>
            </a:r>
            <a:r>
              <a:rPr lang="en-US" sz="3200" dirty="0" err="1">
                <a:solidFill>
                  <a:srgbClr val="2865AE"/>
                </a:solidFill>
                <a:latin typeface="Titillium Web 1"/>
              </a:rPr>
              <a:t>iniziative</a:t>
            </a:r>
            <a:r>
              <a:rPr lang="en-US" sz="3200" dirty="0">
                <a:solidFill>
                  <a:srgbClr val="2865AE"/>
                </a:solidFill>
                <a:latin typeface="Titillium Web 1"/>
              </a:rPr>
              <a:t> del</a:t>
            </a:r>
          </a:p>
          <a:p>
            <a:pPr>
              <a:lnSpc>
                <a:spcPts val="4054"/>
              </a:lnSpc>
            </a:pPr>
            <a:r>
              <a:rPr lang="en-US" sz="3200" dirty="0">
                <a:solidFill>
                  <a:srgbClr val="2865AE"/>
                </a:solidFill>
                <a:latin typeface="Titillium Web 1"/>
              </a:rPr>
              <a:t>MIT per </a:t>
            </a:r>
            <a:r>
              <a:rPr lang="en-US" sz="3200" dirty="0" err="1">
                <a:solidFill>
                  <a:srgbClr val="2865AE"/>
                </a:solidFill>
                <a:latin typeface="Titillium Web 1"/>
              </a:rPr>
              <a:t>sostenere</a:t>
            </a:r>
            <a:r>
              <a:rPr lang="en-US" sz="3200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3200" dirty="0" err="1">
                <a:solidFill>
                  <a:srgbClr val="2865AE"/>
                </a:solidFill>
                <a:latin typeface="Titillium Web 1"/>
              </a:rPr>
              <a:t>i</a:t>
            </a:r>
            <a:r>
              <a:rPr lang="en-US" sz="3200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3200" dirty="0" err="1">
                <a:solidFill>
                  <a:srgbClr val="2865AE"/>
                </a:solidFill>
                <a:latin typeface="Titillium Web 1"/>
              </a:rPr>
              <a:t>Soggetti</a:t>
            </a:r>
            <a:r>
              <a:rPr lang="en-US" sz="3200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3200" dirty="0" err="1">
                <a:solidFill>
                  <a:srgbClr val="2865AE"/>
                </a:solidFill>
                <a:latin typeface="Titillium Web 1"/>
              </a:rPr>
              <a:t>Attuatori</a:t>
            </a:r>
            <a:r>
              <a:rPr lang="en-US" sz="3200" dirty="0">
                <a:solidFill>
                  <a:srgbClr val="2865AE"/>
                </a:solidFill>
                <a:latin typeface="Titillium Web 1"/>
              </a:rPr>
              <a:t>  (di I e II </a:t>
            </a:r>
            <a:r>
              <a:rPr lang="en-US" sz="3200" dirty="0" err="1">
                <a:solidFill>
                  <a:srgbClr val="2865AE"/>
                </a:solidFill>
                <a:latin typeface="Titillium Web 1"/>
              </a:rPr>
              <a:t>livello</a:t>
            </a:r>
            <a:r>
              <a:rPr lang="en-US" sz="3200" dirty="0">
                <a:solidFill>
                  <a:srgbClr val="2865AE"/>
                </a:solidFill>
                <a:latin typeface="Titillium Web 1"/>
              </a:rPr>
              <a:t>) per il </a:t>
            </a:r>
            <a:r>
              <a:rPr lang="en-US" sz="3200" dirty="0" err="1">
                <a:solidFill>
                  <a:srgbClr val="2865AE"/>
                </a:solidFill>
                <a:latin typeface="Titillium Web 1"/>
              </a:rPr>
              <a:t>pieno</a:t>
            </a:r>
            <a:r>
              <a:rPr lang="en-US" sz="3200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3200" dirty="0" err="1">
                <a:solidFill>
                  <a:srgbClr val="2865AE"/>
                </a:solidFill>
                <a:latin typeface="Titillium Web 1"/>
              </a:rPr>
              <a:t>raggiungimento</a:t>
            </a:r>
            <a:r>
              <a:rPr lang="en-US" sz="3200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3200" dirty="0" err="1">
                <a:solidFill>
                  <a:srgbClr val="2865AE"/>
                </a:solidFill>
                <a:latin typeface="Titillium Web 1"/>
              </a:rPr>
              <a:t>degli</a:t>
            </a:r>
            <a:r>
              <a:rPr lang="en-US" sz="3200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3200" dirty="0" err="1">
                <a:solidFill>
                  <a:srgbClr val="2865AE"/>
                </a:solidFill>
                <a:latin typeface="Titillium Web 1"/>
              </a:rPr>
              <a:t>obiettivi</a:t>
            </a:r>
            <a:r>
              <a:rPr lang="en-US" sz="3200" dirty="0">
                <a:solidFill>
                  <a:srgbClr val="2865AE"/>
                </a:solidFill>
                <a:latin typeface="Titillium Web 1"/>
              </a:rPr>
              <a:t> PNRR  </a:t>
            </a:r>
            <a:r>
              <a:rPr lang="en-US" sz="3200" dirty="0" err="1">
                <a:solidFill>
                  <a:srgbClr val="2865AE"/>
                </a:solidFill>
                <a:latin typeface="Titillium Web 1"/>
              </a:rPr>
              <a:t>nel</a:t>
            </a:r>
            <a:r>
              <a:rPr lang="en-US" sz="3200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3200" dirty="0" err="1">
                <a:solidFill>
                  <a:srgbClr val="2865AE"/>
                </a:solidFill>
                <a:latin typeface="Titillium Web 1"/>
              </a:rPr>
              <a:t>corso</a:t>
            </a:r>
            <a:r>
              <a:rPr lang="en-US" sz="3200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3200" dirty="0" err="1">
                <a:solidFill>
                  <a:srgbClr val="2865AE"/>
                </a:solidFill>
                <a:latin typeface="Titillium Web 1"/>
              </a:rPr>
              <a:t>della</a:t>
            </a:r>
            <a:r>
              <a:rPr lang="en-US" sz="3200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3200" dirty="0" err="1">
                <a:solidFill>
                  <a:srgbClr val="2865AE"/>
                </a:solidFill>
                <a:latin typeface="Titillium Web 1"/>
              </a:rPr>
              <a:t>realizzazione</a:t>
            </a:r>
            <a:r>
              <a:rPr lang="en-US" sz="3200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3200" dirty="0" err="1">
                <a:solidFill>
                  <a:srgbClr val="2865AE"/>
                </a:solidFill>
                <a:latin typeface="Titillium Web 1"/>
              </a:rPr>
              <a:t>degli</a:t>
            </a:r>
            <a:r>
              <a:rPr lang="en-US" sz="3200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3200" dirty="0" err="1">
                <a:solidFill>
                  <a:srgbClr val="2865AE"/>
                </a:solidFill>
                <a:latin typeface="Titillium Web 1"/>
              </a:rPr>
              <a:t>interventi</a:t>
            </a:r>
            <a:r>
              <a:rPr lang="en-US" sz="3200" dirty="0">
                <a:solidFill>
                  <a:srgbClr val="2865AE"/>
                </a:solidFill>
                <a:latin typeface="Titillium Web 1"/>
              </a:rPr>
              <a:t> di cui </a:t>
            </a:r>
            <a:r>
              <a:rPr lang="en-US" sz="3200" dirty="0" err="1">
                <a:solidFill>
                  <a:srgbClr val="2865AE"/>
                </a:solidFill>
                <a:latin typeface="Titillium Web 1"/>
              </a:rPr>
              <a:t>gli</a:t>
            </a:r>
            <a:r>
              <a:rPr lang="en-US" sz="3200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3200" dirty="0" err="1">
                <a:solidFill>
                  <a:srgbClr val="2865AE"/>
                </a:solidFill>
                <a:latin typeface="Titillium Web 1"/>
              </a:rPr>
              <a:t>stessi</a:t>
            </a:r>
            <a:r>
              <a:rPr lang="en-US" sz="3200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3200" dirty="0" err="1">
                <a:solidFill>
                  <a:srgbClr val="2865AE"/>
                </a:solidFill>
                <a:latin typeface="Titillium Web 1"/>
              </a:rPr>
              <a:t>sono</a:t>
            </a:r>
            <a:r>
              <a:rPr lang="en-US" sz="3200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3200" dirty="0" err="1">
                <a:solidFill>
                  <a:srgbClr val="2865AE"/>
                </a:solidFill>
                <a:latin typeface="Titillium Web 1"/>
              </a:rPr>
              <a:t>responsabili</a:t>
            </a:r>
            <a:r>
              <a:rPr lang="en-US" sz="3200" dirty="0">
                <a:solidFill>
                  <a:srgbClr val="2865AE"/>
                </a:solidFill>
                <a:latin typeface="Titillium Web 1"/>
              </a:rPr>
              <a:t>.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7801928" y="3281381"/>
            <a:ext cx="3703925" cy="3724239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8621466" y="3281381"/>
            <a:ext cx="3703925" cy="3724239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5400000" flipH="1">
            <a:off x="13545218" y="-1443299"/>
            <a:ext cx="3703925" cy="3724239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5400000" flipH="1">
            <a:off x="13545218" y="-623761"/>
            <a:ext cx="3703925" cy="3724239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-123825" y="1676198"/>
            <a:ext cx="4165574" cy="0"/>
          </a:xfrm>
          <a:prstGeom prst="line">
            <a:avLst/>
          </a:prstGeom>
          <a:ln w="57150" cap="flat">
            <a:solidFill>
              <a:srgbClr val="195AA7"/>
            </a:solidFill>
            <a:prstDash val="dash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 rot="-5400000">
            <a:off x="3382313" y="2316583"/>
            <a:ext cx="1299823" cy="19052"/>
          </a:xfrm>
          <a:prstGeom prst="line">
            <a:avLst/>
          </a:prstGeom>
          <a:ln w="57150" cap="flat">
            <a:solidFill>
              <a:srgbClr val="195AA7"/>
            </a:solidFill>
            <a:prstDash val="dash"/>
            <a:headEnd type="none" w="sm" len="sm"/>
            <a:tailEnd type="none" w="sm" len="sm"/>
          </a:ln>
        </p:spPr>
      </p:sp>
      <p:sp>
        <p:nvSpPr>
          <p:cNvPr id="17" name="TextBox 17"/>
          <p:cNvSpPr txBox="1"/>
          <p:nvPr/>
        </p:nvSpPr>
        <p:spPr>
          <a:xfrm>
            <a:off x="10631473" y="4309828"/>
            <a:ext cx="9218459" cy="15538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29"/>
              </a:lnSpc>
            </a:pPr>
            <a:r>
              <a:rPr lang="en-US" sz="4449" b="1" dirty="0" err="1">
                <a:solidFill>
                  <a:srgbClr val="2865AE"/>
                </a:solidFill>
                <a:latin typeface="Titillium Web 3"/>
              </a:rPr>
              <a:t>Supportare</a:t>
            </a:r>
            <a:r>
              <a:rPr lang="en-US" sz="4449" b="1" dirty="0">
                <a:solidFill>
                  <a:srgbClr val="2865AE"/>
                </a:solidFill>
                <a:latin typeface="Titillium Web 3"/>
              </a:rPr>
              <a:t> </a:t>
            </a:r>
            <a:r>
              <a:rPr lang="en-US" sz="4449" b="1" dirty="0" err="1">
                <a:solidFill>
                  <a:srgbClr val="2865AE"/>
                </a:solidFill>
                <a:latin typeface="Titillium Web 3"/>
              </a:rPr>
              <a:t>i</a:t>
            </a:r>
            <a:r>
              <a:rPr lang="en-US" sz="4449" b="1" dirty="0">
                <a:solidFill>
                  <a:srgbClr val="2865AE"/>
                </a:solidFill>
                <a:latin typeface="Titillium Web 3"/>
              </a:rPr>
              <a:t> </a:t>
            </a:r>
          </a:p>
          <a:p>
            <a:pPr algn="ctr">
              <a:lnSpc>
                <a:spcPts val="6229"/>
              </a:lnSpc>
            </a:pPr>
            <a:r>
              <a:rPr lang="en-US" sz="4449" b="1" dirty="0" err="1">
                <a:solidFill>
                  <a:srgbClr val="2865AE"/>
                </a:solidFill>
                <a:latin typeface="Titillium Web 3"/>
              </a:rPr>
              <a:t>Soggetti</a:t>
            </a:r>
            <a:r>
              <a:rPr lang="en-US" sz="4449" b="1" dirty="0">
                <a:solidFill>
                  <a:srgbClr val="2865AE"/>
                </a:solidFill>
                <a:latin typeface="Titillium Web 3"/>
              </a:rPr>
              <a:t> </a:t>
            </a:r>
            <a:r>
              <a:rPr lang="en-US" sz="4449" b="1" dirty="0" err="1">
                <a:solidFill>
                  <a:srgbClr val="2865AE"/>
                </a:solidFill>
                <a:latin typeface="Titillium Web 3"/>
              </a:rPr>
              <a:t>Attuatori</a:t>
            </a:r>
            <a:endParaRPr lang="en-US" sz="4449" b="1" dirty="0">
              <a:solidFill>
                <a:srgbClr val="2865AE"/>
              </a:solidFill>
              <a:latin typeface="Titillium Web 3"/>
            </a:endParaRPr>
          </a:p>
        </p:txBody>
      </p:sp>
      <p:sp>
        <p:nvSpPr>
          <p:cNvPr id="18" name="Segnaposto numero diapositiva 17">
            <a:extLst>
              <a:ext uri="{FF2B5EF4-FFF2-40B4-BE49-F238E27FC236}">
                <a16:creationId xmlns:a16="http://schemas.microsoft.com/office/drawing/2014/main" id="{F87D1023-5686-4BDB-4E56-117B56A7E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21" name="Picture 13">
            <a:extLst>
              <a:ext uri="{FF2B5EF4-FFF2-40B4-BE49-F238E27FC236}">
                <a16:creationId xmlns:a16="http://schemas.microsoft.com/office/drawing/2014/main" id="{A11E9E29-44FF-C5C9-3352-3AF5050249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-1585192" y="3291469"/>
            <a:ext cx="3703925" cy="3724239"/>
          </a:xfrm>
          <a:prstGeom prst="rect">
            <a:avLst/>
          </a:prstGeom>
        </p:spPr>
      </p:pic>
      <p:pic>
        <p:nvPicPr>
          <p:cNvPr id="22" name="Picture 14">
            <a:extLst>
              <a:ext uri="{FF2B5EF4-FFF2-40B4-BE49-F238E27FC236}">
                <a16:creationId xmlns:a16="http://schemas.microsoft.com/office/drawing/2014/main" id="{931B0565-8C95-D4C1-3DCE-52032ACF1C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-2408797" y="3291469"/>
            <a:ext cx="3703925" cy="37242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7">
            <a:extLst>
              <a:ext uri="{FF2B5EF4-FFF2-40B4-BE49-F238E27FC236}">
                <a16:creationId xmlns:a16="http://schemas.microsoft.com/office/drawing/2014/main" id="{9A478317-7BAD-A09A-5189-F650050BBC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4036098" y="5549737"/>
            <a:ext cx="4466875" cy="402019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4"/>
          <a:srcRect l="5237" t="33296" r="6031" b="36234"/>
          <a:stretch>
            <a:fillRect/>
          </a:stretch>
        </p:blipFill>
        <p:spPr>
          <a:xfrm>
            <a:off x="12647827" y="8897330"/>
            <a:ext cx="2102380" cy="72193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/>
          <a:srcRect t="19025" r="47766" b="23495"/>
          <a:stretch>
            <a:fillRect/>
          </a:stretch>
        </p:blipFill>
        <p:spPr>
          <a:xfrm>
            <a:off x="15062519" y="8897330"/>
            <a:ext cx="2196781" cy="66376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/>
          <a:srcRect l="4249" r="9752"/>
          <a:stretch>
            <a:fillRect/>
          </a:stretch>
        </p:blipFill>
        <p:spPr>
          <a:xfrm>
            <a:off x="9892136" y="8930378"/>
            <a:ext cx="2433255" cy="630721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61950"/>
          <a:stretch>
            <a:fillRect/>
          </a:stretch>
        </p:blipFill>
        <p:spPr>
          <a:xfrm>
            <a:off x="6915150" y="4480941"/>
            <a:ext cx="1715970" cy="405887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28700" y="5018423"/>
            <a:ext cx="4974072" cy="447667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4832246" y="5018423"/>
            <a:ext cx="4466875" cy="40201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28700" y="5551714"/>
            <a:ext cx="4974072" cy="447667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2345210" y="5551714"/>
            <a:ext cx="4974072" cy="447667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7"/>
          <a:srcRect r="2594" b="22857"/>
          <a:stretch>
            <a:fillRect/>
          </a:stretch>
        </p:blipFill>
        <p:spPr>
          <a:xfrm>
            <a:off x="9892136" y="741583"/>
            <a:ext cx="7367164" cy="7884603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1028700" y="893877"/>
            <a:ext cx="9218459" cy="7632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229"/>
              </a:lnSpc>
            </a:pPr>
            <a:r>
              <a:rPr lang="en-US" sz="4449" b="1" dirty="0" err="1">
                <a:solidFill>
                  <a:srgbClr val="2865AE"/>
                </a:solidFill>
                <a:latin typeface="Titillium Web 3"/>
              </a:rPr>
              <a:t>Premessa</a:t>
            </a:r>
            <a:endParaRPr lang="en-US" sz="4449" b="1" dirty="0">
              <a:solidFill>
                <a:srgbClr val="2865AE"/>
              </a:solidFill>
              <a:latin typeface="Titillium Web 3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183821" y="2234383"/>
            <a:ext cx="7988083" cy="42862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39"/>
              </a:lnSpc>
            </a:pPr>
            <a:r>
              <a:rPr lang="en-US" sz="3099" dirty="0" err="1">
                <a:solidFill>
                  <a:srgbClr val="2865AE"/>
                </a:solidFill>
                <a:latin typeface="Titillium Web 2"/>
              </a:rPr>
              <a:t>Gli</a:t>
            </a:r>
            <a:r>
              <a:rPr lang="en-US" sz="30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099" dirty="0" err="1">
                <a:solidFill>
                  <a:srgbClr val="2865AE"/>
                </a:solidFill>
                <a:latin typeface="Titillium Web 2"/>
              </a:rPr>
              <a:t>strumenti</a:t>
            </a:r>
            <a:r>
              <a:rPr lang="en-US" sz="3099" dirty="0">
                <a:solidFill>
                  <a:srgbClr val="2865AE"/>
                </a:solidFill>
                <a:latin typeface="Titillium Web 2"/>
              </a:rPr>
              <a:t> di </a:t>
            </a:r>
            <a:r>
              <a:rPr lang="en-US" sz="3099" dirty="0" err="1">
                <a:solidFill>
                  <a:srgbClr val="2865AE"/>
                </a:solidFill>
                <a:latin typeface="Titillium Web 2"/>
              </a:rPr>
              <a:t>autocontrollo</a:t>
            </a:r>
            <a:r>
              <a:rPr lang="en-US" sz="3099" dirty="0">
                <a:solidFill>
                  <a:srgbClr val="2865AE"/>
                </a:solidFill>
                <a:latin typeface="Titillium Web 2"/>
              </a:rPr>
              <a:t> e </a:t>
            </a:r>
            <a:r>
              <a:rPr lang="en-US" sz="3099" dirty="0" err="1">
                <a:solidFill>
                  <a:srgbClr val="2865AE"/>
                </a:solidFill>
                <a:latin typeface="Titillium Web 2"/>
              </a:rPr>
              <a:t>verifica</a:t>
            </a:r>
            <a:r>
              <a:rPr lang="en-US" sz="30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099" dirty="0" err="1">
                <a:solidFill>
                  <a:srgbClr val="2865AE"/>
                </a:solidFill>
                <a:latin typeface="Titillium Web 2"/>
              </a:rPr>
              <a:t>predisposti</a:t>
            </a:r>
            <a:r>
              <a:rPr lang="en-US" sz="3099" dirty="0">
                <a:solidFill>
                  <a:srgbClr val="2865AE"/>
                </a:solidFill>
                <a:latin typeface="Titillium Web 2"/>
              </a:rPr>
              <a:t>  dal MIT </a:t>
            </a:r>
            <a:r>
              <a:rPr lang="en-US" sz="3099" dirty="0" err="1">
                <a:solidFill>
                  <a:srgbClr val="2865AE"/>
                </a:solidFill>
                <a:latin typeface="Titillium Web 2"/>
              </a:rPr>
              <a:t>intendono</a:t>
            </a:r>
            <a:r>
              <a:rPr lang="en-US" sz="30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099" dirty="0" err="1">
                <a:solidFill>
                  <a:srgbClr val="2865AE"/>
                </a:solidFill>
                <a:latin typeface="Titillium Web 2"/>
              </a:rPr>
              <a:t>supportare</a:t>
            </a:r>
            <a:r>
              <a:rPr lang="en-US" sz="3099" dirty="0">
                <a:solidFill>
                  <a:srgbClr val="2865AE"/>
                </a:solidFill>
                <a:latin typeface="Titillium Web 2"/>
              </a:rPr>
              <a:t> il </a:t>
            </a:r>
            <a:r>
              <a:rPr lang="en-US" sz="3099" dirty="0" err="1">
                <a:solidFill>
                  <a:srgbClr val="2865AE"/>
                </a:solidFill>
                <a:latin typeface="Titillium Web 2"/>
              </a:rPr>
              <a:t>Soggetto</a:t>
            </a:r>
            <a:r>
              <a:rPr lang="en-US" sz="30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099" dirty="0" err="1">
                <a:solidFill>
                  <a:srgbClr val="2865AE"/>
                </a:solidFill>
                <a:latin typeface="Titillium Web 2"/>
              </a:rPr>
              <a:t>attuatore</a:t>
            </a:r>
            <a:r>
              <a:rPr lang="en-US" sz="30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099" dirty="0" err="1">
                <a:solidFill>
                  <a:srgbClr val="2865AE"/>
                </a:solidFill>
                <a:latin typeface="Titillium Web 2"/>
              </a:rPr>
              <a:t>nella</a:t>
            </a:r>
            <a:r>
              <a:rPr lang="en-US" sz="30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099" dirty="0" err="1">
                <a:solidFill>
                  <a:srgbClr val="2865AE"/>
                </a:solidFill>
                <a:latin typeface="Titillium Web 2"/>
              </a:rPr>
              <a:t>fase</a:t>
            </a:r>
            <a:r>
              <a:rPr lang="en-US" sz="3099" dirty="0">
                <a:solidFill>
                  <a:srgbClr val="2865AE"/>
                </a:solidFill>
                <a:latin typeface="Titillium Web 2"/>
              </a:rPr>
              <a:t> di </a:t>
            </a:r>
            <a:r>
              <a:rPr lang="en-US" sz="3099" dirty="0" err="1">
                <a:solidFill>
                  <a:srgbClr val="2865AE"/>
                </a:solidFill>
                <a:latin typeface="Titillium Web 2"/>
              </a:rPr>
              <a:t>consuntivazione</a:t>
            </a:r>
            <a:r>
              <a:rPr lang="en-US" sz="30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099" dirty="0" err="1">
                <a:solidFill>
                  <a:srgbClr val="2865AE"/>
                </a:solidFill>
                <a:latin typeface="Titillium Web 2"/>
              </a:rPr>
              <a:t>delle</a:t>
            </a:r>
            <a:r>
              <a:rPr lang="en-US" sz="30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099" dirty="0" err="1">
                <a:solidFill>
                  <a:srgbClr val="2865AE"/>
                </a:solidFill>
                <a:latin typeface="Titillium Web 2"/>
              </a:rPr>
              <a:t>spese</a:t>
            </a:r>
            <a:r>
              <a:rPr lang="en-US" sz="3099" dirty="0">
                <a:solidFill>
                  <a:srgbClr val="2865AE"/>
                </a:solidFill>
                <a:latin typeface="Titillium Web 2"/>
              </a:rPr>
              <a:t> e del </a:t>
            </a:r>
            <a:r>
              <a:rPr lang="en-US" sz="3099" dirty="0" err="1">
                <a:solidFill>
                  <a:srgbClr val="2865AE"/>
                </a:solidFill>
                <a:latin typeface="Titillium Web 2"/>
              </a:rPr>
              <a:t>caricamento</a:t>
            </a:r>
            <a:r>
              <a:rPr lang="en-US" sz="30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099" dirty="0" err="1">
                <a:solidFill>
                  <a:srgbClr val="2865AE"/>
                </a:solidFill>
                <a:latin typeface="Titillium Web 2"/>
              </a:rPr>
              <a:t>della</a:t>
            </a:r>
            <a:r>
              <a:rPr lang="en-US" sz="30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099" dirty="0" err="1">
                <a:solidFill>
                  <a:srgbClr val="2865AE"/>
                </a:solidFill>
                <a:latin typeface="Titillium Web 2"/>
              </a:rPr>
              <a:t>relativa</a:t>
            </a:r>
            <a:r>
              <a:rPr lang="en-US" sz="30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099" dirty="0" err="1">
                <a:solidFill>
                  <a:srgbClr val="2865AE"/>
                </a:solidFill>
                <a:latin typeface="Titillium Web 2"/>
              </a:rPr>
              <a:t>documentazione</a:t>
            </a:r>
            <a:r>
              <a:rPr lang="en-US" sz="30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099" dirty="0" err="1">
                <a:solidFill>
                  <a:srgbClr val="2865AE"/>
                </a:solidFill>
                <a:latin typeface="Titillium Web 2"/>
              </a:rPr>
              <a:t>comprovante</a:t>
            </a:r>
            <a:r>
              <a:rPr lang="en-US" sz="3099" dirty="0">
                <a:solidFill>
                  <a:srgbClr val="2865AE"/>
                </a:solidFill>
                <a:latin typeface="Titillium Web 2"/>
              </a:rPr>
              <a:t> con </a:t>
            </a:r>
            <a:r>
              <a:rPr lang="en-US" sz="3099" dirty="0" err="1">
                <a:solidFill>
                  <a:srgbClr val="2865AE"/>
                </a:solidFill>
                <a:latin typeface="Titillium Web 2"/>
              </a:rPr>
              <a:t>esclusivo</a:t>
            </a:r>
            <a:r>
              <a:rPr lang="en-US" sz="30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099" dirty="0" err="1">
                <a:solidFill>
                  <a:srgbClr val="2865AE"/>
                </a:solidFill>
                <a:latin typeface="Titillium Web 2"/>
              </a:rPr>
              <a:t>riferimento</a:t>
            </a:r>
            <a:r>
              <a:rPr lang="en-US" sz="3099" dirty="0">
                <a:solidFill>
                  <a:srgbClr val="2865AE"/>
                </a:solidFill>
                <a:latin typeface="Titillium Web 2"/>
              </a:rPr>
              <a:t> a </a:t>
            </a:r>
            <a:r>
              <a:rPr lang="en-US" sz="3099" dirty="0" err="1">
                <a:solidFill>
                  <a:srgbClr val="2865AE"/>
                </a:solidFill>
                <a:latin typeface="Titillium Web 2"/>
              </a:rPr>
              <a:t>Misure</a:t>
            </a:r>
            <a:r>
              <a:rPr lang="en-US" sz="30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099" dirty="0" err="1">
                <a:solidFill>
                  <a:srgbClr val="2865AE"/>
                </a:solidFill>
                <a:latin typeface="Titillium Web 2"/>
              </a:rPr>
              <a:t>finanziate</a:t>
            </a:r>
            <a:r>
              <a:rPr lang="en-US" sz="3099" dirty="0">
                <a:solidFill>
                  <a:srgbClr val="2865AE"/>
                </a:solidFill>
                <a:latin typeface="Titillium Web 2"/>
              </a:rPr>
              <a:t> in </a:t>
            </a:r>
            <a:r>
              <a:rPr lang="en-US" sz="3099" dirty="0" err="1">
                <a:solidFill>
                  <a:srgbClr val="2865AE"/>
                </a:solidFill>
                <a:latin typeface="Titillium Web 2"/>
              </a:rPr>
              <a:t>tutto</a:t>
            </a:r>
            <a:r>
              <a:rPr lang="en-US" sz="3099" dirty="0">
                <a:solidFill>
                  <a:srgbClr val="2865AE"/>
                </a:solidFill>
                <a:latin typeface="Titillium Web 2"/>
              </a:rPr>
              <a:t> o in </a:t>
            </a:r>
            <a:r>
              <a:rPr lang="en-US" sz="3099" dirty="0" err="1">
                <a:solidFill>
                  <a:srgbClr val="2865AE"/>
                </a:solidFill>
                <a:latin typeface="Titillium Web 2"/>
              </a:rPr>
              <a:t>parte</a:t>
            </a:r>
            <a:r>
              <a:rPr lang="en-US" sz="3099" dirty="0">
                <a:solidFill>
                  <a:srgbClr val="2865AE"/>
                </a:solidFill>
                <a:latin typeface="Titillium Web 2"/>
              </a:rPr>
              <a:t> con il PNRR di </a:t>
            </a:r>
            <a:r>
              <a:rPr lang="en-US" sz="3099" dirty="0" err="1">
                <a:solidFill>
                  <a:srgbClr val="2865AE"/>
                </a:solidFill>
                <a:latin typeface="Titillium Web 2"/>
              </a:rPr>
              <a:t>responsabilità</a:t>
            </a:r>
            <a:r>
              <a:rPr lang="en-US" sz="3099" dirty="0">
                <a:solidFill>
                  <a:srgbClr val="2865AE"/>
                </a:solidFill>
                <a:latin typeface="Titillium Web 2"/>
              </a:rPr>
              <a:t> del MIT.</a:t>
            </a:r>
          </a:p>
          <a:p>
            <a:pPr>
              <a:lnSpc>
                <a:spcPts val="4059"/>
              </a:lnSpc>
            </a:pPr>
            <a:endParaRPr lang="en-US" sz="3099" dirty="0">
              <a:solidFill>
                <a:srgbClr val="2865AE"/>
              </a:solidFill>
              <a:latin typeface="Titillium Web 2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0247159" y="2224858"/>
            <a:ext cx="3710208" cy="5378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9"/>
              </a:lnSpc>
            </a:pPr>
            <a:r>
              <a:rPr lang="en-US" sz="3199" i="1" dirty="0" err="1">
                <a:solidFill>
                  <a:srgbClr val="EEF3F8"/>
                </a:solidFill>
                <a:latin typeface="Walls"/>
              </a:rPr>
              <a:t>Essi</a:t>
            </a:r>
            <a:r>
              <a:rPr lang="en-US" sz="3199" i="1" dirty="0">
                <a:solidFill>
                  <a:srgbClr val="EEF3F8"/>
                </a:solidFill>
                <a:latin typeface="Walls"/>
              </a:rPr>
              <a:t> </a:t>
            </a:r>
            <a:r>
              <a:rPr lang="en-US" sz="3199" i="1" dirty="0" err="1">
                <a:solidFill>
                  <a:srgbClr val="EEF3F8"/>
                </a:solidFill>
                <a:latin typeface="Walls"/>
              </a:rPr>
              <a:t>si</a:t>
            </a:r>
            <a:r>
              <a:rPr lang="en-US" sz="3199" i="1" dirty="0">
                <a:solidFill>
                  <a:srgbClr val="EEF3F8"/>
                </a:solidFill>
                <a:latin typeface="Walls"/>
              </a:rPr>
              <a:t> </a:t>
            </a:r>
            <a:r>
              <a:rPr lang="en-US" sz="3199" i="1" dirty="0" err="1">
                <a:solidFill>
                  <a:srgbClr val="EEF3F8"/>
                </a:solidFill>
                <a:latin typeface="Walls"/>
              </a:rPr>
              <a:t>articolano</a:t>
            </a:r>
            <a:r>
              <a:rPr lang="en-US" sz="3199" i="1" dirty="0">
                <a:solidFill>
                  <a:srgbClr val="EEF3F8"/>
                </a:solidFill>
                <a:latin typeface="Walls"/>
              </a:rPr>
              <a:t> in: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0247159" y="3269698"/>
            <a:ext cx="6819507" cy="28178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705"/>
              </a:lnSpc>
            </a:pPr>
            <a:r>
              <a:rPr lang="en-US" sz="2646" i="1" dirty="0">
                <a:solidFill>
                  <a:srgbClr val="1B327B"/>
                </a:solidFill>
                <a:latin typeface="Walls"/>
              </a:rPr>
              <a:t>• </a:t>
            </a:r>
            <a:r>
              <a:rPr lang="en-US" sz="2646" b="1" i="1" dirty="0" err="1">
                <a:solidFill>
                  <a:srgbClr val="1B327B"/>
                </a:solidFill>
                <a:latin typeface="Walls Bold"/>
              </a:rPr>
              <a:t>Indicazioni</a:t>
            </a:r>
            <a:r>
              <a:rPr lang="en-US" sz="2646" b="1" i="1" dirty="0">
                <a:solidFill>
                  <a:srgbClr val="1B327B"/>
                </a:solidFill>
                <a:latin typeface="Walls Bold"/>
              </a:rPr>
              <a:t> operative</a:t>
            </a:r>
            <a:r>
              <a:rPr lang="en-US" sz="2646" b="1" i="1" dirty="0">
                <a:solidFill>
                  <a:srgbClr val="1B327B"/>
                </a:solidFill>
                <a:latin typeface="Walls"/>
              </a:rPr>
              <a:t> </a:t>
            </a:r>
            <a:r>
              <a:rPr lang="en-US" sz="2646" i="1" dirty="0">
                <a:solidFill>
                  <a:srgbClr val="1B327B"/>
                </a:solidFill>
                <a:latin typeface="Walls"/>
              </a:rPr>
              <a:t>relative </a:t>
            </a:r>
            <a:r>
              <a:rPr lang="en-US" sz="2646" i="1" dirty="0" err="1">
                <a:solidFill>
                  <a:srgbClr val="1B327B"/>
                </a:solidFill>
                <a:latin typeface="Walls"/>
              </a:rPr>
              <a:t>alla</a:t>
            </a:r>
            <a:r>
              <a:rPr lang="en-US" sz="2646" i="1" dirty="0">
                <a:solidFill>
                  <a:srgbClr val="1B327B"/>
                </a:solidFill>
                <a:latin typeface="Walls"/>
              </a:rPr>
              <a:t> </a:t>
            </a:r>
            <a:r>
              <a:rPr lang="en-US" sz="2646" i="1" dirty="0" err="1">
                <a:solidFill>
                  <a:srgbClr val="1B327B"/>
                </a:solidFill>
                <a:latin typeface="Walls"/>
              </a:rPr>
              <a:t>fase</a:t>
            </a:r>
            <a:r>
              <a:rPr lang="en-US" sz="2646" i="1" dirty="0">
                <a:solidFill>
                  <a:srgbClr val="1B327B"/>
                </a:solidFill>
                <a:latin typeface="Walls"/>
              </a:rPr>
              <a:t> di </a:t>
            </a:r>
            <a:r>
              <a:rPr lang="en-US" sz="2646" i="1" dirty="0" err="1">
                <a:solidFill>
                  <a:srgbClr val="1B327B"/>
                </a:solidFill>
                <a:latin typeface="Walls Bold"/>
              </a:rPr>
              <a:t>consuntivazione</a:t>
            </a:r>
            <a:r>
              <a:rPr lang="en-US" sz="2646" i="1" dirty="0">
                <a:solidFill>
                  <a:srgbClr val="1B327B"/>
                </a:solidFill>
                <a:latin typeface="Walls Bold"/>
              </a:rPr>
              <a:t> </a:t>
            </a:r>
            <a:r>
              <a:rPr lang="en-US" sz="2646" i="1" dirty="0" err="1">
                <a:solidFill>
                  <a:srgbClr val="1B327B"/>
                </a:solidFill>
                <a:latin typeface="Walls Bold"/>
              </a:rPr>
              <a:t>delle</a:t>
            </a:r>
            <a:r>
              <a:rPr lang="en-US" sz="2646" i="1" dirty="0">
                <a:solidFill>
                  <a:srgbClr val="1B327B"/>
                </a:solidFill>
                <a:latin typeface="Walls Bold"/>
              </a:rPr>
              <a:t> </a:t>
            </a:r>
            <a:r>
              <a:rPr lang="en-US" sz="2646" i="1" dirty="0" err="1">
                <a:solidFill>
                  <a:srgbClr val="1B327B"/>
                </a:solidFill>
                <a:latin typeface="Walls Bold"/>
              </a:rPr>
              <a:t>spese</a:t>
            </a:r>
            <a:r>
              <a:rPr lang="en-US" sz="2646" i="1" dirty="0">
                <a:solidFill>
                  <a:srgbClr val="1B327B"/>
                </a:solidFill>
                <a:latin typeface="Walls"/>
              </a:rPr>
              <a:t> e </a:t>
            </a:r>
            <a:r>
              <a:rPr lang="en-US" sz="2646" i="1" dirty="0" err="1">
                <a:solidFill>
                  <a:srgbClr val="1B327B"/>
                </a:solidFill>
                <a:latin typeface="Walls"/>
              </a:rPr>
              <a:t>caricamento</a:t>
            </a:r>
            <a:r>
              <a:rPr lang="en-US" sz="2646" i="1" dirty="0">
                <a:solidFill>
                  <a:srgbClr val="1B327B"/>
                </a:solidFill>
                <a:latin typeface="Walls"/>
              </a:rPr>
              <a:t> </a:t>
            </a:r>
            <a:r>
              <a:rPr lang="en-US" sz="2646" i="1" dirty="0" err="1">
                <a:solidFill>
                  <a:srgbClr val="1B327B"/>
                </a:solidFill>
                <a:latin typeface="Walls"/>
              </a:rPr>
              <a:t>della</a:t>
            </a:r>
            <a:r>
              <a:rPr lang="en-US" sz="2646" i="1" dirty="0">
                <a:solidFill>
                  <a:srgbClr val="1B327B"/>
                </a:solidFill>
                <a:latin typeface="Walls"/>
              </a:rPr>
              <a:t> </a:t>
            </a:r>
            <a:r>
              <a:rPr lang="en-US" sz="2646" i="1" dirty="0" err="1">
                <a:solidFill>
                  <a:srgbClr val="1B327B"/>
                </a:solidFill>
                <a:latin typeface="Walls"/>
              </a:rPr>
              <a:t>documentazione</a:t>
            </a:r>
            <a:r>
              <a:rPr lang="en-US" sz="2646" i="1" dirty="0">
                <a:solidFill>
                  <a:srgbClr val="1B327B"/>
                </a:solidFill>
                <a:latin typeface="Walls"/>
              </a:rPr>
              <a:t> </a:t>
            </a:r>
            <a:r>
              <a:rPr lang="en-US" sz="2646" i="1" dirty="0" err="1">
                <a:solidFill>
                  <a:srgbClr val="1B327B"/>
                </a:solidFill>
                <a:latin typeface="Walls"/>
              </a:rPr>
              <a:t>comprovante</a:t>
            </a:r>
            <a:r>
              <a:rPr lang="en-US" sz="2646" i="1" dirty="0">
                <a:solidFill>
                  <a:srgbClr val="1B327B"/>
                </a:solidFill>
                <a:latin typeface="Walls"/>
              </a:rPr>
              <a:t>  </a:t>
            </a:r>
            <a:r>
              <a:rPr lang="en-US" sz="2646" i="1" dirty="0" err="1">
                <a:solidFill>
                  <a:srgbClr val="1B327B"/>
                </a:solidFill>
                <a:latin typeface="Walls"/>
              </a:rPr>
              <a:t>su</a:t>
            </a:r>
            <a:r>
              <a:rPr lang="en-US" sz="2646" i="1" dirty="0">
                <a:solidFill>
                  <a:srgbClr val="1B327B"/>
                </a:solidFill>
                <a:latin typeface="Walls"/>
              </a:rPr>
              <a:t> </a:t>
            </a:r>
            <a:r>
              <a:rPr lang="en-US" sz="2646" i="1" dirty="0" err="1">
                <a:solidFill>
                  <a:srgbClr val="1B327B"/>
                </a:solidFill>
                <a:latin typeface="Walls"/>
              </a:rPr>
              <a:t>ReGiS</a:t>
            </a:r>
            <a:r>
              <a:rPr lang="en-US" sz="2646" i="1" dirty="0">
                <a:solidFill>
                  <a:srgbClr val="1B327B"/>
                </a:solidFill>
                <a:latin typeface="Walls"/>
              </a:rPr>
              <a:t>  e </a:t>
            </a:r>
            <a:r>
              <a:rPr lang="en-US" sz="2646" i="1" dirty="0" err="1">
                <a:solidFill>
                  <a:srgbClr val="1B327B"/>
                </a:solidFill>
                <a:latin typeface="Walls"/>
              </a:rPr>
              <a:t>alla</a:t>
            </a:r>
            <a:r>
              <a:rPr lang="en-US" sz="2646" i="1" dirty="0">
                <a:solidFill>
                  <a:srgbClr val="1B327B"/>
                </a:solidFill>
                <a:latin typeface="Walls"/>
              </a:rPr>
              <a:t> </a:t>
            </a:r>
            <a:r>
              <a:rPr lang="en-US" sz="2646" i="1" dirty="0" err="1">
                <a:solidFill>
                  <a:srgbClr val="1B327B"/>
                </a:solidFill>
                <a:latin typeface="Walls"/>
              </a:rPr>
              <a:t>fase</a:t>
            </a:r>
            <a:r>
              <a:rPr lang="en-US" sz="2646" i="1" dirty="0">
                <a:solidFill>
                  <a:srgbClr val="1B327B"/>
                </a:solidFill>
                <a:latin typeface="Walls"/>
              </a:rPr>
              <a:t> di </a:t>
            </a:r>
            <a:r>
              <a:rPr lang="en-US" sz="2646" i="1" dirty="0" err="1">
                <a:solidFill>
                  <a:srgbClr val="1B327B"/>
                </a:solidFill>
                <a:latin typeface="Walls Bold"/>
              </a:rPr>
              <a:t>compilazione</a:t>
            </a:r>
            <a:r>
              <a:rPr lang="en-US" sz="2646" i="1" dirty="0">
                <a:solidFill>
                  <a:srgbClr val="1B327B"/>
                </a:solidFill>
                <a:latin typeface="Walls Bold"/>
              </a:rPr>
              <a:t> </a:t>
            </a:r>
            <a:r>
              <a:rPr lang="en-US" sz="2646" i="1" dirty="0" err="1">
                <a:solidFill>
                  <a:srgbClr val="1B327B"/>
                </a:solidFill>
                <a:latin typeface="Walls"/>
              </a:rPr>
              <a:t>degli</a:t>
            </a:r>
            <a:r>
              <a:rPr lang="en-US" sz="2646" i="1" dirty="0">
                <a:solidFill>
                  <a:srgbClr val="1B327B"/>
                </a:solidFill>
                <a:latin typeface="Walls"/>
              </a:rPr>
              <a:t> </a:t>
            </a:r>
            <a:r>
              <a:rPr lang="en-US" sz="2646" i="1" dirty="0" err="1">
                <a:solidFill>
                  <a:srgbClr val="1B327B"/>
                </a:solidFill>
                <a:latin typeface="Walls"/>
              </a:rPr>
              <a:t>strumenti</a:t>
            </a:r>
            <a:r>
              <a:rPr lang="en-US" sz="2646" i="1" dirty="0">
                <a:solidFill>
                  <a:srgbClr val="1B327B"/>
                </a:solidFill>
                <a:latin typeface="Walls"/>
              </a:rPr>
              <a:t> </a:t>
            </a:r>
            <a:r>
              <a:rPr lang="en-US" sz="2646" i="1" dirty="0" err="1">
                <a:solidFill>
                  <a:srgbClr val="1B327B"/>
                </a:solidFill>
                <a:latin typeface="Walls"/>
              </a:rPr>
              <a:t>messi</a:t>
            </a:r>
            <a:r>
              <a:rPr lang="en-US" sz="2646" i="1" dirty="0">
                <a:solidFill>
                  <a:srgbClr val="1B327B"/>
                </a:solidFill>
                <a:latin typeface="Walls"/>
              </a:rPr>
              <a:t> a </a:t>
            </a:r>
            <a:r>
              <a:rPr lang="en-US" sz="2646" i="1" dirty="0" err="1">
                <a:solidFill>
                  <a:srgbClr val="1B327B"/>
                </a:solidFill>
                <a:latin typeface="Walls"/>
              </a:rPr>
              <a:t>disposizione</a:t>
            </a:r>
            <a:endParaRPr lang="en-US" sz="2646" i="1" dirty="0">
              <a:solidFill>
                <a:srgbClr val="1B327B"/>
              </a:solidFill>
              <a:latin typeface="Walls"/>
            </a:endParaRPr>
          </a:p>
          <a:p>
            <a:pPr>
              <a:lnSpc>
                <a:spcPts val="3705"/>
              </a:lnSpc>
            </a:pPr>
            <a:endParaRPr lang="en-US" sz="2646" dirty="0">
              <a:solidFill>
                <a:srgbClr val="1B327B"/>
              </a:solidFill>
              <a:latin typeface="Walls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2060979" y="5951756"/>
            <a:ext cx="6819507" cy="4471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705"/>
              </a:lnSpc>
            </a:pPr>
            <a:r>
              <a:rPr lang="en-US" sz="2646" b="1" dirty="0">
                <a:solidFill>
                  <a:srgbClr val="1B327B"/>
                </a:solidFill>
                <a:latin typeface="Walls Bold"/>
              </a:rPr>
              <a:t>• Checklist di </a:t>
            </a:r>
            <a:r>
              <a:rPr lang="en-US" sz="2646" b="1" dirty="0" err="1">
                <a:solidFill>
                  <a:srgbClr val="1B327B"/>
                </a:solidFill>
                <a:latin typeface="Walls Bold"/>
              </a:rPr>
              <a:t>autocontrollo</a:t>
            </a:r>
            <a:endParaRPr lang="en-US" sz="2646" b="1" dirty="0">
              <a:solidFill>
                <a:srgbClr val="1B327B"/>
              </a:solidFill>
              <a:latin typeface="Walls Bold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0470287" y="7063459"/>
            <a:ext cx="6819507" cy="4471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705"/>
              </a:lnSpc>
            </a:pPr>
            <a:r>
              <a:rPr lang="en-US" sz="2646" b="1" dirty="0">
                <a:solidFill>
                  <a:srgbClr val="1B327B"/>
                </a:solidFill>
                <a:latin typeface="Walls"/>
              </a:rPr>
              <a:t>• </a:t>
            </a:r>
            <a:r>
              <a:rPr lang="en-US" sz="2646" b="1" dirty="0" err="1">
                <a:solidFill>
                  <a:srgbClr val="1B327B"/>
                </a:solidFill>
                <a:latin typeface="Walls Bold"/>
              </a:rPr>
              <a:t>Attestazioni</a:t>
            </a:r>
            <a:endParaRPr lang="en-US" sz="2646" b="1" dirty="0">
              <a:solidFill>
                <a:srgbClr val="1B327B"/>
              </a:solidFill>
              <a:latin typeface="Walls Bold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829195" y="7115630"/>
            <a:ext cx="8697334" cy="17312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240022" lvl="1">
              <a:lnSpc>
                <a:spcPts val="2712"/>
              </a:lnSpc>
            </a:pPr>
            <a:r>
              <a:rPr lang="en-US" sz="2223" baseline="-25000" dirty="0">
                <a:solidFill>
                  <a:srgbClr val="1B327B"/>
                </a:solidFill>
                <a:latin typeface="Titillium Web 4"/>
              </a:rPr>
              <a:t>1. </a:t>
            </a:r>
            <a:r>
              <a:rPr lang="en-US" sz="2223" baseline="-25000" dirty="0" err="1">
                <a:solidFill>
                  <a:srgbClr val="1B327B"/>
                </a:solidFill>
                <a:latin typeface="Titillium Web 4"/>
              </a:rPr>
              <a:t>Coerentemente</a:t>
            </a:r>
            <a:r>
              <a:rPr lang="en-US" sz="2223" baseline="-25000" dirty="0">
                <a:solidFill>
                  <a:srgbClr val="1B327B"/>
                </a:solidFill>
                <a:latin typeface="Titillium Web 4"/>
              </a:rPr>
              <a:t> con </a:t>
            </a:r>
            <a:r>
              <a:rPr lang="en-US" sz="2223" baseline="-25000" dirty="0" err="1">
                <a:solidFill>
                  <a:srgbClr val="1B327B"/>
                </a:solidFill>
                <a:latin typeface="Titillium Web 4"/>
              </a:rPr>
              <a:t>i</a:t>
            </a:r>
            <a:r>
              <a:rPr lang="en-US" sz="2223" baseline="-25000" dirty="0">
                <a:solidFill>
                  <a:srgbClr val="1B327B"/>
                </a:solidFill>
                <a:latin typeface="Titillium Web 4"/>
              </a:rPr>
              <a:t> </a:t>
            </a:r>
            <a:r>
              <a:rPr lang="en-US" sz="2223" baseline="-25000" dirty="0" err="1">
                <a:solidFill>
                  <a:srgbClr val="1B327B"/>
                </a:solidFill>
                <a:latin typeface="Titillium Web 4"/>
              </a:rPr>
              <a:t>principi</a:t>
            </a:r>
            <a:r>
              <a:rPr lang="en-US" sz="2223" baseline="-25000" dirty="0">
                <a:solidFill>
                  <a:srgbClr val="1B327B"/>
                </a:solidFill>
                <a:latin typeface="Titillium Web 4"/>
              </a:rPr>
              <a:t> </a:t>
            </a:r>
            <a:r>
              <a:rPr lang="en-US" sz="2223" baseline="-25000" dirty="0" err="1">
                <a:solidFill>
                  <a:srgbClr val="1B327B"/>
                </a:solidFill>
                <a:latin typeface="Titillium Web 4"/>
              </a:rPr>
              <a:t>descritti</a:t>
            </a:r>
            <a:r>
              <a:rPr lang="en-US" sz="2223" baseline="-25000" dirty="0">
                <a:solidFill>
                  <a:srgbClr val="1B327B"/>
                </a:solidFill>
                <a:latin typeface="Titillium Web 4"/>
              </a:rPr>
              <a:t> </a:t>
            </a:r>
            <a:r>
              <a:rPr lang="en-US" sz="2223" baseline="-25000" dirty="0" err="1">
                <a:solidFill>
                  <a:srgbClr val="1B327B"/>
                </a:solidFill>
                <a:latin typeface="Titillium Web 4"/>
              </a:rPr>
              <a:t>dall’Allegato</a:t>
            </a:r>
            <a:r>
              <a:rPr lang="en-US" sz="2223" baseline="-25000" dirty="0">
                <a:solidFill>
                  <a:srgbClr val="1B327B"/>
                </a:solidFill>
                <a:latin typeface="Titillium Web 4"/>
              </a:rPr>
              <a:t> </a:t>
            </a:r>
            <a:r>
              <a:rPr lang="en-US" sz="2223" baseline="-25000" dirty="0" err="1">
                <a:solidFill>
                  <a:srgbClr val="1B327B"/>
                </a:solidFill>
                <a:latin typeface="Titillium Web 4"/>
              </a:rPr>
              <a:t>alla</a:t>
            </a:r>
            <a:r>
              <a:rPr lang="en-US" sz="2223" baseline="-25000" dirty="0">
                <a:solidFill>
                  <a:srgbClr val="1B327B"/>
                </a:solidFill>
                <a:latin typeface="Titillium Web 4"/>
              </a:rPr>
              <a:t> </a:t>
            </a:r>
            <a:r>
              <a:rPr lang="en-US" sz="2223" baseline="-25000" dirty="0" err="1">
                <a:solidFill>
                  <a:srgbClr val="1B327B"/>
                </a:solidFill>
                <a:latin typeface="Titillium Web 4"/>
              </a:rPr>
              <a:t>Circolare</a:t>
            </a:r>
            <a:r>
              <a:rPr lang="en-US" sz="2223" baseline="-25000" dirty="0">
                <a:solidFill>
                  <a:srgbClr val="1B327B"/>
                </a:solidFill>
                <a:latin typeface="Titillium Web 4"/>
              </a:rPr>
              <a:t> MEF- RGS n. 30 dell’11 </a:t>
            </a:r>
            <a:r>
              <a:rPr lang="en-US" sz="2223" baseline="-25000" dirty="0" err="1">
                <a:solidFill>
                  <a:srgbClr val="1B327B"/>
                </a:solidFill>
                <a:latin typeface="Titillium Web 4"/>
              </a:rPr>
              <a:t>agosto</a:t>
            </a:r>
            <a:r>
              <a:rPr lang="en-US" sz="2223" baseline="-25000" dirty="0">
                <a:solidFill>
                  <a:srgbClr val="1B327B"/>
                </a:solidFill>
                <a:latin typeface="Titillium Web 4"/>
              </a:rPr>
              <a:t> 2022 - “</a:t>
            </a:r>
            <a:r>
              <a:rPr lang="en-US" sz="2223" baseline="-25000" dirty="0" err="1">
                <a:solidFill>
                  <a:srgbClr val="1B327B"/>
                </a:solidFill>
                <a:latin typeface="Titillium Web 4"/>
              </a:rPr>
              <a:t>Linee</a:t>
            </a:r>
            <a:r>
              <a:rPr lang="en-US" sz="2223" baseline="-25000" dirty="0">
                <a:solidFill>
                  <a:srgbClr val="1B327B"/>
                </a:solidFill>
                <a:latin typeface="Titillium Web 4"/>
              </a:rPr>
              <a:t> </a:t>
            </a:r>
            <a:r>
              <a:rPr lang="en-US" sz="2223" baseline="-25000" dirty="0" err="1">
                <a:solidFill>
                  <a:srgbClr val="1B327B"/>
                </a:solidFill>
                <a:latin typeface="Titillium Web 4"/>
              </a:rPr>
              <a:t>Guida</a:t>
            </a:r>
            <a:r>
              <a:rPr lang="en-US" sz="2223" baseline="-25000" dirty="0">
                <a:solidFill>
                  <a:srgbClr val="1B327B"/>
                </a:solidFill>
                <a:latin typeface="Titillium Web 4"/>
              </a:rPr>
              <a:t> per lo </a:t>
            </a:r>
            <a:r>
              <a:rPr lang="en-US" sz="2223" baseline="-25000" dirty="0" err="1">
                <a:solidFill>
                  <a:srgbClr val="1B327B"/>
                </a:solidFill>
                <a:latin typeface="Titillium Web 4"/>
              </a:rPr>
              <a:t>svolgimento</a:t>
            </a:r>
            <a:r>
              <a:rPr lang="en-US" sz="2223" baseline="-25000" dirty="0">
                <a:solidFill>
                  <a:srgbClr val="1B327B"/>
                </a:solidFill>
                <a:latin typeface="Titillium Web 4"/>
              </a:rPr>
              <a:t> </a:t>
            </a:r>
            <a:r>
              <a:rPr lang="en-US" sz="2223" baseline="-25000" dirty="0" err="1">
                <a:solidFill>
                  <a:srgbClr val="1B327B"/>
                </a:solidFill>
                <a:latin typeface="Titillium Web 4"/>
              </a:rPr>
              <a:t>delle</a:t>
            </a:r>
            <a:r>
              <a:rPr lang="en-US" sz="2223" baseline="-25000" dirty="0">
                <a:solidFill>
                  <a:srgbClr val="1B327B"/>
                </a:solidFill>
                <a:latin typeface="Titillium Web 4"/>
              </a:rPr>
              <a:t> </a:t>
            </a:r>
            <a:r>
              <a:rPr lang="en-US" sz="2223" baseline="-25000" dirty="0" err="1">
                <a:solidFill>
                  <a:srgbClr val="1B327B"/>
                </a:solidFill>
                <a:latin typeface="Titillium Web 4"/>
              </a:rPr>
              <a:t>attività</a:t>
            </a:r>
            <a:r>
              <a:rPr lang="en-US" sz="2223" baseline="-25000" dirty="0">
                <a:solidFill>
                  <a:srgbClr val="1B327B"/>
                </a:solidFill>
                <a:latin typeface="Titillium Web 4"/>
              </a:rPr>
              <a:t> di </a:t>
            </a:r>
            <a:r>
              <a:rPr lang="en-US" sz="2223" baseline="-25000" dirty="0" err="1">
                <a:solidFill>
                  <a:srgbClr val="1B327B"/>
                </a:solidFill>
                <a:latin typeface="Titillium Web 4"/>
              </a:rPr>
              <a:t>controllo</a:t>
            </a:r>
            <a:r>
              <a:rPr lang="en-US" sz="2223" baseline="-25000" dirty="0">
                <a:solidFill>
                  <a:srgbClr val="1B327B"/>
                </a:solidFill>
                <a:latin typeface="Titillium Web 4"/>
              </a:rPr>
              <a:t> e </a:t>
            </a:r>
            <a:r>
              <a:rPr lang="en-US" sz="2223" baseline="-25000" dirty="0" err="1">
                <a:solidFill>
                  <a:srgbClr val="1B327B"/>
                </a:solidFill>
                <a:latin typeface="Titillium Web 4"/>
              </a:rPr>
              <a:t>rendicontazione</a:t>
            </a:r>
            <a:r>
              <a:rPr lang="en-US" sz="2223" baseline="-25000" dirty="0">
                <a:solidFill>
                  <a:srgbClr val="1B327B"/>
                </a:solidFill>
                <a:latin typeface="Titillium Web 4"/>
              </a:rPr>
              <a:t> </a:t>
            </a:r>
            <a:r>
              <a:rPr lang="en-US" sz="2223" baseline="-25000" dirty="0" err="1">
                <a:solidFill>
                  <a:srgbClr val="1B327B"/>
                </a:solidFill>
                <a:latin typeface="Titillium Web 4"/>
              </a:rPr>
              <a:t>delle</a:t>
            </a:r>
            <a:r>
              <a:rPr lang="en-US" sz="2223" baseline="-25000" dirty="0">
                <a:solidFill>
                  <a:srgbClr val="1B327B"/>
                </a:solidFill>
                <a:latin typeface="Titillium Web 4"/>
              </a:rPr>
              <a:t> </a:t>
            </a:r>
            <a:r>
              <a:rPr lang="en-US" sz="2223" baseline="-25000" dirty="0" err="1">
                <a:solidFill>
                  <a:srgbClr val="1B327B"/>
                </a:solidFill>
                <a:latin typeface="Titillium Web 4"/>
              </a:rPr>
              <a:t>Misure</a:t>
            </a:r>
            <a:r>
              <a:rPr lang="en-US" sz="2223" baseline="-25000" dirty="0">
                <a:solidFill>
                  <a:srgbClr val="1B327B"/>
                </a:solidFill>
                <a:latin typeface="Titillium Web 4"/>
              </a:rPr>
              <a:t> PNRR di </a:t>
            </a:r>
            <a:r>
              <a:rPr lang="en-US" sz="2223" baseline="-25000" dirty="0" err="1">
                <a:solidFill>
                  <a:srgbClr val="1B327B"/>
                </a:solidFill>
                <a:latin typeface="Titillium Web 4"/>
              </a:rPr>
              <a:t>competenza</a:t>
            </a:r>
            <a:r>
              <a:rPr lang="en-US" sz="2223" baseline="-25000" dirty="0">
                <a:solidFill>
                  <a:srgbClr val="1B327B"/>
                </a:solidFill>
                <a:latin typeface="Titillium Web 4"/>
              </a:rPr>
              <a:t> </a:t>
            </a:r>
            <a:r>
              <a:rPr lang="en-US" sz="2223" baseline="-25000" dirty="0" err="1">
                <a:solidFill>
                  <a:srgbClr val="1B327B"/>
                </a:solidFill>
                <a:latin typeface="Titillium Web 4"/>
              </a:rPr>
              <a:t>delle</a:t>
            </a:r>
            <a:r>
              <a:rPr lang="en-US" sz="2223" baseline="-25000" dirty="0">
                <a:solidFill>
                  <a:srgbClr val="1B327B"/>
                </a:solidFill>
                <a:latin typeface="Titillium Web 4"/>
              </a:rPr>
              <a:t> </a:t>
            </a:r>
            <a:r>
              <a:rPr lang="en-US" sz="2223" baseline="-25000" dirty="0" err="1">
                <a:solidFill>
                  <a:srgbClr val="1B327B"/>
                </a:solidFill>
                <a:latin typeface="Titillium Web 4"/>
              </a:rPr>
              <a:t>Amministrazioni</a:t>
            </a:r>
            <a:r>
              <a:rPr lang="en-US" sz="2223" baseline="-25000" dirty="0">
                <a:solidFill>
                  <a:srgbClr val="1B327B"/>
                </a:solidFill>
                <a:latin typeface="Titillium Web 4"/>
              </a:rPr>
              <a:t> </a:t>
            </a:r>
            <a:r>
              <a:rPr lang="en-US" sz="2223" baseline="-25000" dirty="0" err="1">
                <a:solidFill>
                  <a:srgbClr val="1B327B"/>
                </a:solidFill>
                <a:latin typeface="Titillium Web 4"/>
              </a:rPr>
              <a:t>centrali</a:t>
            </a:r>
            <a:r>
              <a:rPr lang="en-US" sz="2223" baseline="-25000" dirty="0">
                <a:solidFill>
                  <a:srgbClr val="1B327B"/>
                </a:solidFill>
                <a:latin typeface="Titillium Web 4"/>
              </a:rPr>
              <a:t> e </a:t>
            </a:r>
            <a:r>
              <a:rPr lang="en-US" sz="2223" baseline="-25000" dirty="0" err="1">
                <a:solidFill>
                  <a:srgbClr val="1B327B"/>
                </a:solidFill>
                <a:latin typeface="Titillium Web 4"/>
              </a:rPr>
              <a:t>dei</a:t>
            </a:r>
            <a:r>
              <a:rPr lang="en-US" sz="2223" baseline="-25000" dirty="0">
                <a:solidFill>
                  <a:srgbClr val="1B327B"/>
                </a:solidFill>
                <a:latin typeface="Titillium Web 4"/>
              </a:rPr>
              <a:t> </a:t>
            </a:r>
            <a:r>
              <a:rPr lang="en-US" sz="2223" baseline="-25000" dirty="0" err="1">
                <a:solidFill>
                  <a:srgbClr val="1B327B"/>
                </a:solidFill>
                <a:latin typeface="Titillium Web 4"/>
              </a:rPr>
              <a:t>Soggetti</a:t>
            </a:r>
            <a:r>
              <a:rPr lang="en-US" sz="2223" baseline="-25000" dirty="0">
                <a:solidFill>
                  <a:srgbClr val="1B327B"/>
                </a:solidFill>
                <a:latin typeface="Titillium Web 4"/>
              </a:rPr>
              <a:t> </a:t>
            </a:r>
            <a:r>
              <a:rPr lang="en-US" sz="2223" baseline="-25000" dirty="0" err="1">
                <a:solidFill>
                  <a:srgbClr val="1B327B"/>
                </a:solidFill>
                <a:latin typeface="Titillium Web 4"/>
              </a:rPr>
              <a:t>attuatori</a:t>
            </a:r>
            <a:r>
              <a:rPr lang="en-US" sz="2223" baseline="-25000" dirty="0">
                <a:solidFill>
                  <a:srgbClr val="1B327B"/>
                </a:solidFill>
                <a:latin typeface="Titillium Web 4"/>
              </a:rPr>
              <a:t>", dal Sistema di </a:t>
            </a:r>
            <a:r>
              <a:rPr lang="en-US" sz="2223" baseline="-25000" dirty="0" err="1">
                <a:solidFill>
                  <a:srgbClr val="1B327B"/>
                </a:solidFill>
                <a:latin typeface="Titillium Web 4"/>
              </a:rPr>
              <a:t>Gestione</a:t>
            </a:r>
            <a:r>
              <a:rPr lang="en-US" sz="2223" baseline="-25000" dirty="0">
                <a:solidFill>
                  <a:srgbClr val="1B327B"/>
                </a:solidFill>
                <a:latin typeface="Titillium Web 4"/>
              </a:rPr>
              <a:t> e </a:t>
            </a:r>
            <a:r>
              <a:rPr lang="en-US" sz="2223" baseline="-25000" dirty="0" err="1">
                <a:solidFill>
                  <a:srgbClr val="1B327B"/>
                </a:solidFill>
                <a:latin typeface="Titillium Web 4"/>
              </a:rPr>
              <a:t>Controllo</a:t>
            </a:r>
            <a:r>
              <a:rPr lang="en-US" sz="2223" baseline="-25000" dirty="0">
                <a:solidFill>
                  <a:srgbClr val="1B327B"/>
                </a:solidFill>
                <a:latin typeface="Titillium Web 4"/>
              </a:rPr>
              <a:t> (</a:t>
            </a:r>
            <a:r>
              <a:rPr lang="en-US" sz="2223" baseline="-25000" dirty="0" err="1">
                <a:solidFill>
                  <a:srgbClr val="1B327B"/>
                </a:solidFill>
                <a:latin typeface="Titillium Web 4"/>
              </a:rPr>
              <a:t>Si.Ge.Co</a:t>
            </a:r>
            <a:r>
              <a:rPr lang="en-US" sz="2223" baseline="-25000" dirty="0">
                <a:solidFill>
                  <a:srgbClr val="1B327B"/>
                </a:solidFill>
                <a:latin typeface="Titillium Web 4"/>
              </a:rPr>
              <a:t>.) del MIT e, </a:t>
            </a:r>
            <a:r>
              <a:rPr lang="en-US" sz="2223" baseline="-25000" dirty="0" err="1">
                <a:solidFill>
                  <a:srgbClr val="1B327B"/>
                </a:solidFill>
                <a:latin typeface="Titillium Web 4"/>
              </a:rPr>
              <a:t>più</a:t>
            </a:r>
            <a:r>
              <a:rPr lang="en-US" sz="2223" baseline="-25000" dirty="0">
                <a:solidFill>
                  <a:srgbClr val="1B327B"/>
                </a:solidFill>
                <a:latin typeface="Titillium Web 4"/>
              </a:rPr>
              <a:t> in </a:t>
            </a:r>
            <a:r>
              <a:rPr lang="en-US" sz="2223" baseline="-25000" dirty="0" err="1">
                <a:solidFill>
                  <a:srgbClr val="1B327B"/>
                </a:solidFill>
                <a:latin typeface="Titillium Web 4"/>
              </a:rPr>
              <a:t>generale</a:t>
            </a:r>
            <a:r>
              <a:rPr lang="en-US" sz="2223" baseline="-25000" dirty="0">
                <a:solidFill>
                  <a:srgbClr val="1B327B"/>
                </a:solidFill>
                <a:latin typeface="Titillium Web 4"/>
              </a:rPr>
              <a:t>, con la </a:t>
            </a:r>
            <a:r>
              <a:rPr lang="en-US" sz="2223" baseline="-25000" dirty="0" err="1">
                <a:solidFill>
                  <a:srgbClr val="1B327B"/>
                </a:solidFill>
                <a:latin typeface="Titillium Web 4"/>
              </a:rPr>
              <a:t>normativa</a:t>
            </a:r>
            <a:r>
              <a:rPr lang="en-US" sz="2223" baseline="-25000" dirty="0">
                <a:solidFill>
                  <a:srgbClr val="1B327B"/>
                </a:solidFill>
                <a:latin typeface="Titillium Web 4"/>
              </a:rPr>
              <a:t> di </a:t>
            </a:r>
            <a:r>
              <a:rPr lang="en-US" sz="2223" baseline="-25000" dirty="0" err="1">
                <a:solidFill>
                  <a:srgbClr val="1B327B"/>
                </a:solidFill>
                <a:latin typeface="Titillium Web 4"/>
              </a:rPr>
              <a:t>riferimento</a:t>
            </a:r>
            <a:r>
              <a:rPr lang="en-US" sz="2223" baseline="-25000" dirty="0">
                <a:solidFill>
                  <a:srgbClr val="1B327B"/>
                </a:solidFill>
                <a:latin typeface="Titillium Web 4"/>
              </a:rPr>
              <a:t>.</a:t>
            </a:r>
          </a:p>
          <a:p>
            <a:pPr>
              <a:lnSpc>
                <a:spcPts val="2712"/>
              </a:lnSpc>
              <a:spcBef>
                <a:spcPct val="0"/>
              </a:spcBef>
            </a:pPr>
            <a:endParaRPr lang="en-US" sz="2223" dirty="0">
              <a:solidFill>
                <a:srgbClr val="1B327B"/>
              </a:solidFill>
              <a:latin typeface="Titillium Web 4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3044934" y="2829379"/>
            <a:ext cx="7988083" cy="2061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14"/>
              </a:lnSpc>
              <a:spcBef>
                <a:spcPct val="0"/>
              </a:spcBef>
            </a:pPr>
            <a:r>
              <a:rPr lang="en-US" sz="1323" dirty="0">
                <a:solidFill>
                  <a:srgbClr val="1B327B"/>
                </a:solidFill>
                <a:latin typeface="Titillium Web 4"/>
              </a:rPr>
              <a:t>1</a:t>
            </a:r>
          </a:p>
        </p:txBody>
      </p:sp>
      <p:sp>
        <p:nvSpPr>
          <p:cNvPr id="19" name="Segnaposto numero diapositiva 18">
            <a:extLst>
              <a:ext uri="{FF2B5EF4-FFF2-40B4-BE49-F238E27FC236}">
                <a16:creationId xmlns:a16="http://schemas.microsoft.com/office/drawing/2014/main" id="{1034B2DA-B4B4-612E-5B34-9612F2BBA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23" name="Immagine 22" descr="Immagine che contiene testo&#10;&#10;Descrizione generata automaticamente">
            <a:extLst>
              <a:ext uri="{FF2B5EF4-FFF2-40B4-BE49-F238E27FC236}">
                <a16:creationId xmlns:a16="http://schemas.microsoft.com/office/drawing/2014/main" id="{5915B45C-3100-CE09-5268-5CC5B4B2F08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0880" y="165655"/>
            <a:ext cx="8612974" cy="846053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5237" t="33296" r="6031" b="36234"/>
          <a:stretch>
            <a:fillRect/>
          </a:stretch>
        </p:blipFill>
        <p:spPr>
          <a:xfrm>
            <a:off x="12647827" y="8897330"/>
            <a:ext cx="2102380" cy="72193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t="19025" r="47766" b="23495"/>
          <a:stretch>
            <a:fillRect/>
          </a:stretch>
        </p:blipFill>
        <p:spPr>
          <a:xfrm>
            <a:off x="15062519" y="8897330"/>
            <a:ext cx="2196781" cy="66376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4249" r="9752"/>
          <a:stretch>
            <a:fillRect/>
          </a:stretch>
        </p:blipFill>
        <p:spPr>
          <a:xfrm>
            <a:off x="9892136" y="8930378"/>
            <a:ext cx="2433255" cy="630721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028700" y="760527"/>
            <a:ext cx="11484049" cy="7040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669"/>
              </a:lnSpc>
            </a:pPr>
            <a:r>
              <a:rPr lang="en-US" sz="4049" b="1" dirty="0">
                <a:solidFill>
                  <a:srgbClr val="2865AE"/>
                </a:solidFill>
                <a:latin typeface="Titillium Web 3"/>
              </a:rPr>
              <a:t>Fonti normative relative alle </a:t>
            </a:r>
            <a:r>
              <a:rPr lang="en-US" sz="4049" b="1" dirty="0" err="1">
                <a:solidFill>
                  <a:srgbClr val="2865AE"/>
                </a:solidFill>
                <a:latin typeface="Titillium Web 3"/>
              </a:rPr>
              <a:t>attività</a:t>
            </a:r>
            <a:r>
              <a:rPr lang="en-US" sz="4049" b="1" dirty="0">
                <a:solidFill>
                  <a:srgbClr val="2865AE"/>
                </a:solidFill>
                <a:latin typeface="Titillium Web 3"/>
              </a:rPr>
              <a:t> di </a:t>
            </a:r>
            <a:r>
              <a:rPr lang="en-US" sz="4049" b="1" dirty="0" err="1">
                <a:solidFill>
                  <a:srgbClr val="2865AE"/>
                </a:solidFill>
                <a:latin typeface="Titillium Web 3"/>
              </a:rPr>
              <a:t>controllo</a:t>
            </a:r>
            <a:endParaRPr lang="en-US" sz="4049" b="1" dirty="0">
              <a:solidFill>
                <a:srgbClr val="2865AE"/>
              </a:solidFill>
              <a:latin typeface="Titillium Web 3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044934" y="2829379"/>
            <a:ext cx="7988083" cy="2061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14"/>
              </a:lnSpc>
              <a:spcBef>
                <a:spcPct val="0"/>
              </a:spcBef>
            </a:pPr>
            <a:r>
              <a:rPr lang="en-US" sz="1323">
                <a:solidFill>
                  <a:srgbClr val="1B327B"/>
                </a:solidFill>
                <a:latin typeface="Titillium Web 4"/>
              </a:rPr>
              <a:t>1</a:t>
            </a: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3699017" y="3301517"/>
            <a:ext cx="3683967" cy="3683967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338818" y="1852612"/>
            <a:ext cx="12641726" cy="71436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69281" lvl="1" indent="-334641">
              <a:lnSpc>
                <a:spcPts val="4711"/>
              </a:lnSpc>
              <a:buFont typeface="Arial"/>
              <a:buChar char="•"/>
            </a:pPr>
            <a:r>
              <a:rPr lang="en-US" sz="3099" dirty="0" err="1">
                <a:solidFill>
                  <a:srgbClr val="2865AE"/>
                </a:solidFill>
                <a:latin typeface="Titillium Web 2"/>
              </a:rPr>
              <a:t>Regolamento</a:t>
            </a:r>
            <a:r>
              <a:rPr lang="en-US" sz="3099" dirty="0">
                <a:solidFill>
                  <a:srgbClr val="2865AE"/>
                </a:solidFill>
                <a:latin typeface="Titillium Web 2"/>
              </a:rPr>
              <a:t> (UE) 2021/241, art. 22; art. 9;</a:t>
            </a:r>
          </a:p>
          <a:p>
            <a:pPr marL="669281" lvl="1" indent="-334641">
              <a:lnSpc>
                <a:spcPts val="4711"/>
              </a:lnSpc>
              <a:buFont typeface="Arial"/>
              <a:buChar char="•"/>
            </a:pPr>
            <a:r>
              <a:rPr lang="en-US" sz="3099" dirty="0" err="1">
                <a:solidFill>
                  <a:srgbClr val="2865AE"/>
                </a:solidFill>
                <a:latin typeface="Titillium Web 2"/>
              </a:rPr>
              <a:t>Regolamento</a:t>
            </a:r>
            <a:r>
              <a:rPr lang="en-US" sz="3099" dirty="0">
                <a:solidFill>
                  <a:srgbClr val="2865AE"/>
                </a:solidFill>
                <a:latin typeface="Titillium Web 2"/>
              </a:rPr>
              <a:t> (UE) 2020/852, art.17 e </a:t>
            </a:r>
            <a:r>
              <a:rPr lang="en-US" sz="3099" dirty="0" err="1">
                <a:solidFill>
                  <a:srgbClr val="2865AE"/>
                </a:solidFill>
                <a:latin typeface="Titillium Web 2"/>
              </a:rPr>
              <a:t>Allegato</a:t>
            </a:r>
            <a:r>
              <a:rPr lang="en-US" sz="30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099" dirty="0" err="1">
                <a:solidFill>
                  <a:srgbClr val="2865AE"/>
                </a:solidFill>
                <a:latin typeface="Titillium Web 2"/>
              </a:rPr>
              <a:t>alla</a:t>
            </a:r>
            <a:r>
              <a:rPr lang="en-US" sz="30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099" dirty="0" err="1">
                <a:solidFill>
                  <a:srgbClr val="2865AE"/>
                </a:solidFill>
                <a:latin typeface="Titillium Web 2"/>
              </a:rPr>
              <a:t>Circolare</a:t>
            </a:r>
            <a:r>
              <a:rPr lang="en-US" sz="3099" dirty="0">
                <a:solidFill>
                  <a:srgbClr val="2865AE"/>
                </a:solidFill>
                <a:latin typeface="Titillium Web 2"/>
              </a:rPr>
              <a:t> MEF-RGS n.33 del 13 </a:t>
            </a:r>
            <a:r>
              <a:rPr lang="en-US" sz="3099" dirty="0" err="1">
                <a:solidFill>
                  <a:srgbClr val="2865AE"/>
                </a:solidFill>
                <a:latin typeface="Titillium Web 2"/>
              </a:rPr>
              <a:t>agosto</a:t>
            </a:r>
            <a:r>
              <a:rPr lang="en-US" sz="3099" dirty="0">
                <a:solidFill>
                  <a:srgbClr val="2865AE"/>
                </a:solidFill>
                <a:latin typeface="Titillium Web 2"/>
              </a:rPr>
              <a:t> 2022 “</a:t>
            </a:r>
            <a:r>
              <a:rPr lang="en-US" sz="3099" i="1" dirty="0" err="1">
                <a:solidFill>
                  <a:srgbClr val="2865AE"/>
                </a:solidFill>
                <a:latin typeface="Titillium Web 2"/>
              </a:rPr>
              <a:t>Guida</a:t>
            </a:r>
            <a:r>
              <a:rPr lang="en-US" sz="3099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099" i="1" dirty="0" err="1">
                <a:solidFill>
                  <a:srgbClr val="2865AE"/>
                </a:solidFill>
                <a:latin typeface="Titillium Web 2"/>
              </a:rPr>
              <a:t>operativa</a:t>
            </a:r>
            <a:r>
              <a:rPr lang="en-US" sz="3099" i="1" dirty="0">
                <a:solidFill>
                  <a:srgbClr val="2865AE"/>
                </a:solidFill>
                <a:latin typeface="Titillium Web 2"/>
              </a:rPr>
              <a:t> per il rispetto del principio di non </a:t>
            </a:r>
            <a:r>
              <a:rPr lang="en-US" sz="3099" i="1" dirty="0" err="1">
                <a:solidFill>
                  <a:srgbClr val="2865AE"/>
                </a:solidFill>
                <a:latin typeface="Titillium Web 2"/>
              </a:rPr>
              <a:t>arrecare</a:t>
            </a:r>
            <a:r>
              <a:rPr lang="en-US" sz="3099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099" i="1" dirty="0" err="1">
                <a:solidFill>
                  <a:srgbClr val="2865AE"/>
                </a:solidFill>
                <a:latin typeface="Titillium Web 2"/>
              </a:rPr>
              <a:t>danno</a:t>
            </a:r>
            <a:r>
              <a:rPr lang="en-US" sz="3099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099" i="1" dirty="0" err="1">
                <a:solidFill>
                  <a:srgbClr val="2865AE"/>
                </a:solidFill>
                <a:latin typeface="Titillium Web 2"/>
              </a:rPr>
              <a:t>significativo</a:t>
            </a:r>
            <a:r>
              <a:rPr lang="en-US" sz="3099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099" i="1" dirty="0" err="1">
                <a:solidFill>
                  <a:srgbClr val="2865AE"/>
                </a:solidFill>
                <a:latin typeface="Titillium Web 2"/>
              </a:rPr>
              <a:t>all’ambiente</a:t>
            </a:r>
            <a:r>
              <a:rPr lang="en-US" sz="3099" i="1" dirty="0">
                <a:solidFill>
                  <a:srgbClr val="2865AE"/>
                </a:solidFill>
                <a:latin typeface="Titillium Web 2"/>
              </a:rPr>
              <a:t> (cd. DNSH)” </a:t>
            </a:r>
            <a:r>
              <a:rPr lang="en-US" sz="3099" dirty="0">
                <a:solidFill>
                  <a:srgbClr val="2865AE"/>
                </a:solidFill>
                <a:latin typeface="Titillium Web 2"/>
              </a:rPr>
              <a:t>e relative check-list </a:t>
            </a:r>
            <a:r>
              <a:rPr lang="en-US" sz="3099" dirty="0" err="1">
                <a:solidFill>
                  <a:srgbClr val="2865AE"/>
                </a:solidFill>
                <a:latin typeface="Titillium Web 2"/>
              </a:rPr>
              <a:t>specifiche</a:t>
            </a:r>
            <a:r>
              <a:rPr lang="en-US" sz="3099" dirty="0">
                <a:solidFill>
                  <a:srgbClr val="2865AE"/>
                </a:solidFill>
                <a:latin typeface="Titillium Web 2"/>
              </a:rPr>
              <a:t> per </a:t>
            </a:r>
            <a:r>
              <a:rPr lang="en-US" sz="3099" dirty="0" err="1">
                <a:solidFill>
                  <a:srgbClr val="2865AE"/>
                </a:solidFill>
                <a:latin typeface="Titillium Web 2"/>
              </a:rPr>
              <a:t>intervento</a:t>
            </a:r>
            <a:r>
              <a:rPr lang="en-US" sz="3099" dirty="0">
                <a:solidFill>
                  <a:srgbClr val="2865AE"/>
                </a:solidFill>
                <a:latin typeface="Titillium Web 2"/>
              </a:rPr>
              <a:t>;</a:t>
            </a:r>
          </a:p>
          <a:p>
            <a:pPr marL="669281" lvl="1" indent="-334641">
              <a:lnSpc>
                <a:spcPts val="4711"/>
              </a:lnSpc>
              <a:buFont typeface="Arial"/>
              <a:buChar char="•"/>
            </a:pPr>
            <a:r>
              <a:rPr lang="en-US" sz="3099" i="1" dirty="0">
                <a:solidFill>
                  <a:srgbClr val="2865AE"/>
                </a:solidFill>
                <a:latin typeface="Titillium Web 2"/>
              </a:rPr>
              <a:t>Council Implementing Decision </a:t>
            </a:r>
            <a:r>
              <a:rPr lang="en-US" sz="3099" dirty="0">
                <a:solidFill>
                  <a:srgbClr val="2865AE"/>
                </a:solidFill>
                <a:latin typeface="Titillium Web 2"/>
              </a:rPr>
              <a:t>(CID);</a:t>
            </a:r>
          </a:p>
          <a:p>
            <a:pPr marL="669281" lvl="1" indent="-334641">
              <a:lnSpc>
                <a:spcPts val="4711"/>
              </a:lnSpc>
              <a:buFont typeface="Arial"/>
              <a:buChar char="•"/>
            </a:pPr>
            <a:r>
              <a:rPr lang="en-US" sz="3099" i="1" dirty="0">
                <a:solidFill>
                  <a:srgbClr val="2865AE"/>
                </a:solidFill>
                <a:latin typeface="Titillium Web 2"/>
              </a:rPr>
              <a:t>Operational Arrangements </a:t>
            </a:r>
            <a:r>
              <a:rPr lang="en-US" sz="3099" dirty="0">
                <a:solidFill>
                  <a:srgbClr val="2865AE"/>
                </a:solidFill>
                <a:latin typeface="Titillium Web 2"/>
              </a:rPr>
              <a:t>(OA);</a:t>
            </a:r>
          </a:p>
          <a:p>
            <a:pPr marL="669281" lvl="1" indent="-334641">
              <a:lnSpc>
                <a:spcPts val="4711"/>
              </a:lnSpc>
              <a:buFont typeface="Arial"/>
              <a:buChar char="•"/>
            </a:pPr>
            <a:r>
              <a:rPr lang="en-US" sz="3099" dirty="0">
                <a:solidFill>
                  <a:srgbClr val="2865AE"/>
                </a:solidFill>
                <a:latin typeface="Titillium Web 2"/>
              </a:rPr>
              <a:t>DL 77/2021, come </a:t>
            </a:r>
            <a:r>
              <a:rPr lang="en-US" sz="3099" dirty="0" err="1">
                <a:solidFill>
                  <a:srgbClr val="2865AE"/>
                </a:solidFill>
                <a:latin typeface="Titillium Web 2"/>
              </a:rPr>
              <a:t>novellato</a:t>
            </a:r>
            <a:r>
              <a:rPr lang="en-US" sz="30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099" dirty="0" err="1">
                <a:solidFill>
                  <a:srgbClr val="2865AE"/>
                </a:solidFill>
                <a:latin typeface="Titillium Web 2"/>
              </a:rPr>
              <a:t>dalla</a:t>
            </a:r>
            <a:r>
              <a:rPr lang="en-US" sz="30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099" dirty="0" err="1">
                <a:solidFill>
                  <a:srgbClr val="2865AE"/>
                </a:solidFill>
                <a:latin typeface="Titillium Web 2"/>
              </a:rPr>
              <a:t>Legge</a:t>
            </a:r>
            <a:r>
              <a:rPr lang="en-US" sz="3099" dirty="0">
                <a:solidFill>
                  <a:srgbClr val="2865AE"/>
                </a:solidFill>
                <a:latin typeface="Titillium Web 2"/>
              </a:rPr>
              <a:t> di </a:t>
            </a:r>
            <a:r>
              <a:rPr lang="en-US" sz="3099" dirty="0" err="1">
                <a:solidFill>
                  <a:srgbClr val="2865AE"/>
                </a:solidFill>
                <a:latin typeface="Titillium Web 2"/>
              </a:rPr>
              <a:t>conversione</a:t>
            </a:r>
            <a:r>
              <a:rPr lang="en-US" sz="3099" dirty="0">
                <a:solidFill>
                  <a:srgbClr val="2865AE"/>
                </a:solidFill>
                <a:latin typeface="Titillium Web 2"/>
              </a:rPr>
              <a:t> n. 108/2021;</a:t>
            </a:r>
          </a:p>
          <a:p>
            <a:pPr marL="669281" lvl="1" indent="-334641">
              <a:lnSpc>
                <a:spcPts val="4711"/>
              </a:lnSpc>
              <a:buFont typeface="Arial"/>
              <a:buChar char="•"/>
            </a:pPr>
            <a:r>
              <a:rPr lang="en-US" sz="3099" dirty="0">
                <a:solidFill>
                  <a:srgbClr val="2865AE"/>
                </a:solidFill>
                <a:latin typeface="Titillium Web 2"/>
              </a:rPr>
              <a:t>Sistema di </a:t>
            </a:r>
            <a:r>
              <a:rPr lang="en-US" sz="3099" dirty="0" err="1">
                <a:solidFill>
                  <a:srgbClr val="2865AE"/>
                </a:solidFill>
                <a:latin typeface="Titillium Web 2"/>
              </a:rPr>
              <a:t>Gestione</a:t>
            </a:r>
            <a:r>
              <a:rPr lang="en-US" sz="3099" dirty="0">
                <a:solidFill>
                  <a:srgbClr val="2865AE"/>
                </a:solidFill>
                <a:latin typeface="Titillium Web 2"/>
              </a:rPr>
              <a:t> e </a:t>
            </a:r>
            <a:r>
              <a:rPr lang="en-US" sz="3099" dirty="0" err="1">
                <a:solidFill>
                  <a:srgbClr val="2865AE"/>
                </a:solidFill>
                <a:latin typeface="Titillium Web 2"/>
              </a:rPr>
              <a:t>Controllo</a:t>
            </a:r>
            <a:r>
              <a:rPr lang="en-US" sz="3099" dirty="0">
                <a:solidFill>
                  <a:srgbClr val="2865AE"/>
                </a:solidFill>
                <a:latin typeface="Titillium Web 2"/>
              </a:rPr>
              <a:t> del MIT (</a:t>
            </a:r>
            <a:r>
              <a:rPr lang="en-US" sz="3099" dirty="0" err="1">
                <a:solidFill>
                  <a:srgbClr val="2865AE"/>
                </a:solidFill>
                <a:latin typeface="Titillium Web 2"/>
              </a:rPr>
              <a:t>Si.Ge.Co</a:t>
            </a:r>
            <a:r>
              <a:rPr lang="en-US" sz="3099" dirty="0">
                <a:solidFill>
                  <a:srgbClr val="2865AE"/>
                </a:solidFill>
                <a:latin typeface="Titillium Web 2"/>
              </a:rPr>
              <a:t>.);</a:t>
            </a:r>
          </a:p>
          <a:p>
            <a:pPr marL="669281" lvl="1" indent="-334641">
              <a:lnSpc>
                <a:spcPts val="4711"/>
              </a:lnSpc>
              <a:buFont typeface="Arial"/>
              <a:buChar char="•"/>
            </a:pPr>
            <a:r>
              <a:rPr lang="en-US" sz="3099" dirty="0" err="1">
                <a:solidFill>
                  <a:srgbClr val="2865AE"/>
                </a:solidFill>
                <a:latin typeface="Titillium Web 2"/>
              </a:rPr>
              <a:t>Allegato</a:t>
            </a:r>
            <a:r>
              <a:rPr lang="en-US" sz="30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099" dirty="0" err="1">
                <a:solidFill>
                  <a:srgbClr val="2865AE"/>
                </a:solidFill>
                <a:latin typeface="Titillium Web 2"/>
              </a:rPr>
              <a:t>alla</a:t>
            </a:r>
            <a:r>
              <a:rPr lang="en-US" sz="30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099" dirty="0" err="1">
                <a:solidFill>
                  <a:srgbClr val="2865AE"/>
                </a:solidFill>
                <a:latin typeface="Titillium Web 2"/>
              </a:rPr>
              <a:t>Circolare</a:t>
            </a:r>
            <a:r>
              <a:rPr lang="en-US" sz="3099" dirty="0">
                <a:solidFill>
                  <a:srgbClr val="2865AE"/>
                </a:solidFill>
                <a:latin typeface="Titillium Web 2"/>
              </a:rPr>
              <a:t> MEF-RGS n. 30 dell’11 </a:t>
            </a:r>
            <a:r>
              <a:rPr lang="en-US" sz="3099" dirty="0" err="1">
                <a:solidFill>
                  <a:srgbClr val="2865AE"/>
                </a:solidFill>
                <a:latin typeface="Titillium Web 2"/>
              </a:rPr>
              <a:t>agosto</a:t>
            </a:r>
            <a:r>
              <a:rPr lang="en-US" sz="3099" dirty="0">
                <a:solidFill>
                  <a:srgbClr val="2865AE"/>
                </a:solidFill>
                <a:latin typeface="Titillium Web 2"/>
              </a:rPr>
              <a:t> 2022 “</a:t>
            </a:r>
            <a:r>
              <a:rPr lang="en-US" sz="3099" i="1" dirty="0">
                <a:solidFill>
                  <a:srgbClr val="2865AE"/>
                </a:solidFill>
                <a:latin typeface="Titillium Web 2"/>
              </a:rPr>
              <a:t>Linea </a:t>
            </a:r>
            <a:r>
              <a:rPr lang="en-US" sz="3099" i="1" dirty="0" err="1">
                <a:solidFill>
                  <a:srgbClr val="2865AE"/>
                </a:solidFill>
                <a:latin typeface="Titillium Web 2"/>
              </a:rPr>
              <a:t>Guida</a:t>
            </a:r>
            <a:r>
              <a:rPr lang="en-US" sz="3099" i="1" dirty="0">
                <a:solidFill>
                  <a:srgbClr val="2865AE"/>
                </a:solidFill>
                <a:latin typeface="Titillium Web 2"/>
              </a:rPr>
              <a:t> per lo </a:t>
            </a:r>
            <a:r>
              <a:rPr lang="en-US" sz="3099" i="1" dirty="0" err="1">
                <a:solidFill>
                  <a:srgbClr val="2865AE"/>
                </a:solidFill>
                <a:latin typeface="Titillium Web 2"/>
              </a:rPr>
              <a:t>svolgimento</a:t>
            </a:r>
            <a:r>
              <a:rPr lang="en-US" sz="3099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099" i="1" dirty="0" err="1">
                <a:solidFill>
                  <a:srgbClr val="2865AE"/>
                </a:solidFill>
                <a:latin typeface="Titillium Web 2"/>
              </a:rPr>
              <a:t>delle</a:t>
            </a:r>
            <a:r>
              <a:rPr lang="en-US" sz="3099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099" i="1" dirty="0" err="1">
                <a:solidFill>
                  <a:srgbClr val="2865AE"/>
                </a:solidFill>
                <a:latin typeface="Titillium Web 2"/>
              </a:rPr>
              <a:t>attività</a:t>
            </a:r>
            <a:r>
              <a:rPr lang="en-US" sz="3099" i="1" dirty="0">
                <a:solidFill>
                  <a:srgbClr val="2865AE"/>
                </a:solidFill>
                <a:latin typeface="Titillium Web 2"/>
              </a:rPr>
              <a:t> di </a:t>
            </a:r>
            <a:r>
              <a:rPr lang="en-US" sz="3099" i="1" dirty="0" err="1">
                <a:solidFill>
                  <a:srgbClr val="2865AE"/>
                </a:solidFill>
                <a:latin typeface="Titillium Web 2"/>
              </a:rPr>
              <a:t>controllo</a:t>
            </a:r>
            <a:r>
              <a:rPr lang="en-US" sz="3099" i="1" dirty="0">
                <a:solidFill>
                  <a:srgbClr val="2865AE"/>
                </a:solidFill>
                <a:latin typeface="Titillium Web 2"/>
              </a:rPr>
              <a:t> e </a:t>
            </a:r>
            <a:r>
              <a:rPr lang="en-US" sz="3099" i="1" dirty="0" err="1">
                <a:solidFill>
                  <a:srgbClr val="2865AE"/>
                </a:solidFill>
                <a:latin typeface="Titillium Web 2"/>
              </a:rPr>
              <a:t>rendicontazione</a:t>
            </a:r>
            <a:r>
              <a:rPr lang="en-US" sz="3099" dirty="0">
                <a:solidFill>
                  <a:srgbClr val="2865AE"/>
                </a:solidFill>
                <a:latin typeface="Titillium Web 2"/>
              </a:rPr>
              <a:t>”.</a:t>
            </a:r>
          </a:p>
          <a:p>
            <a:pPr>
              <a:lnSpc>
                <a:spcPts val="4059"/>
              </a:lnSpc>
            </a:pPr>
            <a:endParaRPr lang="en-US" sz="3099" dirty="0">
              <a:solidFill>
                <a:srgbClr val="2865AE"/>
              </a:solidFill>
              <a:latin typeface="Titillium Web 2"/>
            </a:endParaRPr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E66427A4-F676-B634-DBD6-6A85A3094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5237" t="33296" r="6031" b="36234"/>
          <a:stretch>
            <a:fillRect/>
          </a:stretch>
        </p:blipFill>
        <p:spPr>
          <a:xfrm>
            <a:off x="12647827" y="8897330"/>
            <a:ext cx="2102380" cy="72193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t="19025" r="47766" b="23495"/>
          <a:stretch>
            <a:fillRect/>
          </a:stretch>
        </p:blipFill>
        <p:spPr>
          <a:xfrm>
            <a:off x="15062519" y="8897330"/>
            <a:ext cx="2196781" cy="66376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4249" r="9752"/>
          <a:stretch>
            <a:fillRect/>
          </a:stretch>
        </p:blipFill>
        <p:spPr>
          <a:xfrm>
            <a:off x="9892136" y="8930378"/>
            <a:ext cx="2433255" cy="630721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6719184" y="2510790"/>
            <a:ext cx="5606207" cy="49552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19"/>
              </a:lnSpc>
            </a:pPr>
            <a:r>
              <a:rPr lang="en-US" sz="2799" b="1" dirty="0" err="1">
                <a:solidFill>
                  <a:srgbClr val="2865AE"/>
                </a:solidFill>
                <a:latin typeface="Titillium Web 2"/>
              </a:rPr>
              <a:t>Assicurare</a:t>
            </a:r>
            <a:r>
              <a:rPr lang="en-US" sz="27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799" dirty="0" err="1">
                <a:solidFill>
                  <a:srgbClr val="2865AE"/>
                </a:solidFill>
                <a:latin typeface="Titillium Web 2"/>
              </a:rPr>
              <a:t>attraverso</a:t>
            </a:r>
            <a:r>
              <a:rPr lang="en-US" sz="2799" dirty="0">
                <a:solidFill>
                  <a:srgbClr val="2865AE"/>
                </a:solidFill>
                <a:latin typeface="Titillium Web 2"/>
              </a:rPr>
              <a:t> il rispetto </a:t>
            </a:r>
            <a:r>
              <a:rPr lang="en-US" sz="2799" dirty="0" err="1">
                <a:solidFill>
                  <a:srgbClr val="2865AE"/>
                </a:solidFill>
                <a:latin typeface="Titillium Web 2"/>
              </a:rPr>
              <a:t>della</a:t>
            </a:r>
            <a:r>
              <a:rPr lang="en-US" sz="27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799" dirty="0" err="1">
                <a:solidFill>
                  <a:srgbClr val="2865AE"/>
                </a:solidFill>
                <a:latin typeface="Titillium Web 2"/>
              </a:rPr>
              <a:t>procedura</a:t>
            </a:r>
            <a:r>
              <a:rPr lang="en-US" sz="2799" dirty="0">
                <a:solidFill>
                  <a:srgbClr val="2865AE"/>
                </a:solidFill>
                <a:latin typeface="Titillium Web 2"/>
              </a:rPr>
              <a:t> di </a:t>
            </a:r>
            <a:r>
              <a:rPr lang="en-US" sz="2799" dirty="0" err="1">
                <a:solidFill>
                  <a:srgbClr val="2865AE"/>
                </a:solidFill>
                <a:latin typeface="Titillium Web 2"/>
              </a:rPr>
              <a:t>caricamento</a:t>
            </a:r>
            <a:r>
              <a:rPr lang="en-US" sz="27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799" dirty="0" err="1">
                <a:solidFill>
                  <a:srgbClr val="2865AE"/>
                </a:solidFill>
                <a:latin typeface="Titillium Web 2"/>
              </a:rPr>
              <a:t>sul</a:t>
            </a:r>
            <a:r>
              <a:rPr lang="en-US" sz="27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799" dirty="0" err="1">
                <a:solidFill>
                  <a:srgbClr val="2865AE"/>
                </a:solidFill>
                <a:latin typeface="Titillium Web 2"/>
              </a:rPr>
              <a:t>sistema</a:t>
            </a:r>
            <a:r>
              <a:rPr lang="en-US" sz="27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799" dirty="0" err="1">
                <a:solidFill>
                  <a:srgbClr val="2865AE"/>
                </a:solidFill>
                <a:latin typeface="Titillium Web 2"/>
              </a:rPr>
              <a:t>informativo</a:t>
            </a:r>
            <a:r>
              <a:rPr lang="en-US" sz="2799" dirty="0">
                <a:solidFill>
                  <a:srgbClr val="2865AE"/>
                </a:solidFill>
                <a:latin typeface="Titillium Web 2"/>
              </a:rPr>
              <a:t> e </a:t>
            </a:r>
            <a:r>
              <a:rPr lang="en-US" sz="2799" dirty="0" err="1">
                <a:solidFill>
                  <a:srgbClr val="2865AE"/>
                </a:solidFill>
                <a:latin typeface="Titillium Web 2"/>
              </a:rPr>
              <a:t>dei</a:t>
            </a:r>
            <a:r>
              <a:rPr lang="en-US" sz="27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799" dirty="0" err="1">
                <a:solidFill>
                  <a:srgbClr val="2865AE"/>
                </a:solidFill>
                <a:latin typeface="Titillium Web 2"/>
              </a:rPr>
              <a:t>principi</a:t>
            </a:r>
            <a:r>
              <a:rPr lang="en-US" sz="27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799" dirty="0" err="1">
                <a:solidFill>
                  <a:srgbClr val="2865AE"/>
                </a:solidFill>
                <a:latin typeface="Titillium Web 2"/>
              </a:rPr>
              <a:t>statuiti</a:t>
            </a:r>
            <a:r>
              <a:rPr lang="en-US" sz="27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799" dirty="0" err="1">
                <a:solidFill>
                  <a:srgbClr val="2865AE"/>
                </a:solidFill>
                <a:latin typeface="Titillium Web 2"/>
              </a:rPr>
              <a:t>dalla</a:t>
            </a:r>
            <a:r>
              <a:rPr lang="en-US" sz="27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799" dirty="0" err="1">
                <a:solidFill>
                  <a:srgbClr val="2865AE"/>
                </a:solidFill>
                <a:latin typeface="Titillium Web 2"/>
              </a:rPr>
              <a:t>normativa</a:t>
            </a:r>
            <a:r>
              <a:rPr lang="en-US" sz="27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799" dirty="0" err="1">
                <a:solidFill>
                  <a:srgbClr val="2865AE"/>
                </a:solidFill>
                <a:latin typeface="Titillium Web 2"/>
              </a:rPr>
              <a:t>nazionale</a:t>
            </a:r>
            <a:r>
              <a:rPr lang="en-US" sz="2799" dirty="0">
                <a:solidFill>
                  <a:srgbClr val="2865AE"/>
                </a:solidFill>
                <a:latin typeface="Titillium Web 2"/>
              </a:rPr>
              <a:t> ed </a:t>
            </a:r>
            <a:r>
              <a:rPr lang="en-US" sz="2799" dirty="0" err="1">
                <a:solidFill>
                  <a:srgbClr val="2865AE"/>
                </a:solidFill>
                <a:latin typeface="Titillium Web 2"/>
              </a:rPr>
              <a:t>europea</a:t>
            </a:r>
            <a:r>
              <a:rPr lang="en-US" sz="27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799" b="1" dirty="0" err="1">
                <a:solidFill>
                  <a:srgbClr val="2865AE"/>
                </a:solidFill>
                <a:latin typeface="Titillium Web 2"/>
              </a:rPr>
              <a:t>l’approvazione</a:t>
            </a:r>
            <a:r>
              <a:rPr lang="en-US" sz="2799" b="1" dirty="0">
                <a:solidFill>
                  <a:srgbClr val="2865AE"/>
                </a:solidFill>
                <a:latin typeface="Titillium Web 2"/>
              </a:rPr>
              <a:t> del </a:t>
            </a:r>
            <a:r>
              <a:rPr lang="en-US" sz="2799" b="1" dirty="0" err="1">
                <a:solidFill>
                  <a:srgbClr val="2865AE"/>
                </a:solidFill>
                <a:latin typeface="Titillium Web 2"/>
              </a:rPr>
              <a:t>Rendiconto</a:t>
            </a:r>
            <a:r>
              <a:rPr lang="en-US" sz="2799" b="1" dirty="0">
                <a:solidFill>
                  <a:srgbClr val="2865AE"/>
                </a:solidFill>
                <a:latin typeface="Titillium Web 2"/>
              </a:rPr>
              <a:t> da </a:t>
            </a:r>
            <a:r>
              <a:rPr lang="en-US" sz="2799" b="1" dirty="0" err="1">
                <a:solidFill>
                  <a:srgbClr val="2865AE"/>
                </a:solidFill>
                <a:latin typeface="Titillium Web 2"/>
              </a:rPr>
              <a:t>parte</a:t>
            </a:r>
            <a:r>
              <a:rPr lang="en-US" sz="2799" b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799" b="1" dirty="0" err="1">
                <a:solidFill>
                  <a:srgbClr val="2865AE"/>
                </a:solidFill>
                <a:latin typeface="Titillium Web 2"/>
              </a:rPr>
              <a:t>dell’Amministrazione</a:t>
            </a:r>
            <a:r>
              <a:rPr lang="en-US" sz="2799" b="1" dirty="0">
                <a:solidFill>
                  <a:srgbClr val="2865AE"/>
                </a:solidFill>
                <a:latin typeface="Titillium Web 2"/>
              </a:rPr>
              <a:t> Centrale </a:t>
            </a:r>
            <a:r>
              <a:rPr lang="en-US" sz="2799" dirty="0" err="1">
                <a:solidFill>
                  <a:srgbClr val="2865AE"/>
                </a:solidFill>
                <a:latin typeface="Titillium Web 2"/>
              </a:rPr>
              <a:t>affinché</a:t>
            </a:r>
            <a:r>
              <a:rPr lang="en-US" sz="27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799" dirty="0" err="1">
                <a:solidFill>
                  <a:srgbClr val="2865AE"/>
                </a:solidFill>
                <a:latin typeface="Titillium Web 2"/>
              </a:rPr>
              <a:t>possa</a:t>
            </a:r>
            <a:r>
              <a:rPr lang="en-US" sz="27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799" dirty="0" err="1">
                <a:solidFill>
                  <a:srgbClr val="2865AE"/>
                </a:solidFill>
                <a:latin typeface="Titillium Web 2"/>
              </a:rPr>
              <a:t>essere</a:t>
            </a:r>
            <a:r>
              <a:rPr lang="en-US" sz="27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799" dirty="0" err="1">
                <a:solidFill>
                  <a:srgbClr val="2865AE"/>
                </a:solidFill>
                <a:latin typeface="Titillium Web 2"/>
              </a:rPr>
              <a:t>effettuato</a:t>
            </a:r>
            <a:r>
              <a:rPr lang="en-US" sz="2799" dirty="0">
                <a:solidFill>
                  <a:srgbClr val="2865AE"/>
                </a:solidFill>
                <a:latin typeface="Titillium Web 2"/>
              </a:rPr>
              <a:t> il </a:t>
            </a:r>
            <a:r>
              <a:rPr lang="en-US" sz="2799" dirty="0" err="1">
                <a:solidFill>
                  <a:srgbClr val="2865AE"/>
                </a:solidFill>
                <a:latin typeface="Titillium Web 2"/>
              </a:rPr>
              <a:t>pagamento</a:t>
            </a:r>
            <a:r>
              <a:rPr lang="en-US" sz="2799" dirty="0">
                <a:solidFill>
                  <a:srgbClr val="2865AE"/>
                </a:solidFill>
                <a:latin typeface="Titillium Web 2"/>
              </a:rPr>
              <a:t> del </a:t>
            </a:r>
            <a:r>
              <a:rPr lang="en-US" sz="2799" dirty="0" err="1">
                <a:solidFill>
                  <a:srgbClr val="2865AE"/>
                </a:solidFill>
                <a:latin typeface="Titillium Web 2"/>
              </a:rPr>
              <a:t>rimborso</a:t>
            </a:r>
            <a:r>
              <a:rPr lang="en-US" sz="27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799" dirty="0" err="1">
                <a:solidFill>
                  <a:srgbClr val="2865AE"/>
                </a:solidFill>
                <a:latin typeface="Titillium Web 2"/>
              </a:rPr>
              <a:t>richiesto</a:t>
            </a:r>
            <a:r>
              <a:rPr lang="en-US" sz="2799" dirty="0">
                <a:solidFill>
                  <a:srgbClr val="2865AE"/>
                </a:solidFill>
                <a:latin typeface="Titillium Web 2"/>
              </a:rPr>
              <a:t> dal </a:t>
            </a:r>
            <a:r>
              <a:rPr lang="en-US" sz="2799" dirty="0" err="1">
                <a:solidFill>
                  <a:srgbClr val="2865AE"/>
                </a:solidFill>
                <a:latin typeface="Titillium Web 2"/>
              </a:rPr>
              <a:t>Soggetto</a:t>
            </a:r>
            <a:r>
              <a:rPr lang="en-US" sz="27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799" dirty="0" err="1">
                <a:solidFill>
                  <a:srgbClr val="2865AE"/>
                </a:solidFill>
                <a:latin typeface="Titillium Web 2"/>
              </a:rPr>
              <a:t>attuatore</a:t>
            </a:r>
            <a:endParaRPr lang="en-US" sz="2799" dirty="0">
              <a:solidFill>
                <a:srgbClr val="2865AE"/>
              </a:solidFill>
              <a:latin typeface="Titillium Web 2"/>
            </a:endParaRPr>
          </a:p>
          <a:p>
            <a:pPr>
              <a:lnSpc>
                <a:spcPts val="3639"/>
              </a:lnSpc>
            </a:pPr>
            <a:endParaRPr lang="en-US" sz="2799" dirty="0">
              <a:solidFill>
                <a:srgbClr val="2865AE"/>
              </a:solidFill>
              <a:latin typeface="Titillium Web 2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5400000">
            <a:off x="-1549406" y="4696542"/>
            <a:ext cx="4460725" cy="203521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028700" y="893877"/>
            <a:ext cx="11790209" cy="7632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229"/>
              </a:lnSpc>
            </a:pPr>
            <a:r>
              <a:rPr lang="en-US" sz="4449" b="1" dirty="0">
                <a:solidFill>
                  <a:srgbClr val="2865AE"/>
                </a:solidFill>
                <a:latin typeface="Titillium Web 3"/>
              </a:rPr>
              <a:t>Le </a:t>
            </a:r>
            <a:r>
              <a:rPr lang="en-US" sz="4449" b="1" dirty="0" err="1">
                <a:solidFill>
                  <a:srgbClr val="2865AE"/>
                </a:solidFill>
                <a:latin typeface="Titillium Web 3"/>
              </a:rPr>
              <a:t>finalità</a:t>
            </a:r>
            <a:r>
              <a:rPr lang="en-US" sz="4449" b="1" dirty="0">
                <a:solidFill>
                  <a:srgbClr val="2865AE"/>
                </a:solidFill>
                <a:latin typeface="Titillium Web 3"/>
              </a:rPr>
              <a:t> </a:t>
            </a:r>
            <a:r>
              <a:rPr lang="en-US" sz="4449" b="1" dirty="0" err="1">
                <a:solidFill>
                  <a:srgbClr val="2865AE"/>
                </a:solidFill>
                <a:latin typeface="Titillium Web 3"/>
              </a:rPr>
              <a:t>degli</a:t>
            </a:r>
            <a:r>
              <a:rPr lang="en-US" sz="4449" b="1" dirty="0">
                <a:solidFill>
                  <a:srgbClr val="2865AE"/>
                </a:solidFill>
                <a:latin typeface="Titillium Web 3"/>
              </a:rPr>
              <a:t> </a:t>
            </a:r>
            <a:r>
              <a:rPr lang="en-US" sz="4449" b="1" dirty="0" err="1">
                <a:solidFill>
                  <a:srgbClr val="2865AE"/>
                </a:solidFill>
                <a:latin typeface="Titillium Web 3"/>
              </a:rPr>
              <a:t>strumenti</a:t>
            </a:r>
            <a:r>
              <a:rPr lang="en-US" sz="4449" b="1" dirty="0">
                <a:solidFill>
                  <a:srgbClr val="2865AE"/>
                </a:solidFill>
                <a:latin typeface="Titillium Web 3"/>
              </a:rPr>
              <a:t> di </a:t>
            </a:r>
            <a:r>
              <a:rPr lang="en-US" sz="4449" b="1" dirty="0" err="1">
                <a:solidFill>
                  <a:srgbClr val="2865AE"/>
                </a:solidFill>
                <a:latin typeface="Titillium Web 3"/>
              </a:rPr>
              <a:t>autocontrollo</a:t>
            </a:r>
            <a:endParaRPr lang="en-US" sz="4449" b="1" dirty="0">
              <a:solidFill>
                <a:srgbClr val="2865AE"/>
              </a:solidFill>
              <a:latin typeface="Titillium Web 3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3212577" y="2529840"/>
            <a:ext cx="4732299" cy="33643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779"/>
              </a:lnSpc>
            </a:pPr>
            <a:r>
              <a:rPr lang="en-US" sz="2699" b="1" dirty="0" err="1">
                <a:solidFill>
                  <a:srgbClr val="2865AE"/>
                </a:solidFill>
                <a:latin typeface="Titillium Web 2"/>
              </a:rPr>
              <a:t>Garantire</a:t>
            </a:r>
            <a:r>
              <a:rPr lang="en-US" sz="2699" b="1" dirty="0">
                <a:solidFill>
                  <a:srgbClr val="2865AE"/>
                </a:solidFill>
                <a:latin typeface="Titillium Web 2"/>
              </a:rPr>
              <a:t> la </a:t>
            </a:r>
            <a:r>
              <a:rPr lang="en-US" sz="2699" b="1" dirty="0" err="1">
                <a:solidFill>
                  <a:srgbClr val="2865AE"/>
                </a:solidFill>
                <a:latin typeface="Titillium Web 2"/>
              </a:rPr>
              <a:t>corretta</a:t>
            </a:r>
            <a:r>
              <a:rPr lang="en-US" sz="2699" b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699" b="1" dirty="0" err="1">
                <a:solidFill>
                  <a:srgbClr val="2865AE"/>
                </a:solidFill>
                <a:latin typeface="Titillium Web 2"/>
              </a:rPr>
              <a:t>consuntivazione</a:t>
            </a:r>
            <a:r>
              <a:rPr lang="en-US" sz="2699" b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699" b="1" dirty="0" err="1">
                <a:solidFill>
                  <a:srgbClr val="2865AE"/>
                </a:solidFill>
                <a:latin typeface="Titillium Web 2"/>
              </a:rPr>
              <a:t>delle</a:t>
            </a:r>
            <a:r>
              <a:rPr lang="en-US" sz="2699" b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699" b="1" dirty="0" err="1">
                <a:solidFill>
                  <a:srgbClr val="2865AE"/>
                </a:solidFill>
                <a:latin typeface="Titillium Web 2"/>
              </a:rPr>
              <a:t>spese</a:t>
            </a:r>
            <a:r>
              <a:rPr lang="en-US" sz="2699" b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e la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predisposizione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 di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tutta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 la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documentazione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comprovante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nel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 rispetto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della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normativa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nazionale</a:t>
            </a:r>
            <a:r>
              <a:rPr lang="en-US" sz="2699" dirty="0">
                <a:solidFill>
                  <a:srgbClr val="2865AE"/>
                </a:solidFill>
                <a:latin typeface="Titillium Web 2"/>
              </a:rPr>
              <a:t> ed </a:t>
            </a:r>
            <a:r>
              <a:rPr lang="en-US" sz="2699" dirty="0" err="1">
                <a:solidFill>
                  <a:srgbClr val="2865AE"/>
                </a:solidFill>
                <a:latin typeface="Titillium Web 2"/>
              </a:rPr>
              <a:t>europea</a:t>
            </a:r>
            <a:endParaRPr lang="en-US" sz="2699" dirty="0">
              <a:solidFill>
                <a:srgbClr val="2865AE"/>
              </a:solidFill>
              <a:latin typeface="Titillium Web 2"/>
            </a:endParaRPr>
          </a:p>
          <a:p>
            <a:pPr>
              <a:lnSpc>
                <a:spcPts val="3499"/>
              </a:lnSpc>
            </a:pPr>
            <a:endParaRPr lang="en-US" sz="2699" dirty="0">
              <a:solidFill>
                <a:srgbClr val="2865AE"/>
              </a:solidFill>
              <a:latin typeface="Titillium Web 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028700" y="2520315"/>
            <a:ext cx="4768007" cy="49552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19"/>
              </a:lnSpc>
            </a:pPr>
            <a:r>
              <a:rPr lang="en-US" sz="2799" b="1" dirty="0" err="1">
                <a:solidFill>
                  <a:srgbClr val="2865AE"/>
                </a:solidFill>
                <a:latin typeface="Titillium Web 2"/>
              </a:rPr>
              <a:t>Assicurare</a:t>
            </a:r>
            <a:r>
              <a:rPr lang="en-US" sz="2799" b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799" b="1" dirty="0" err="1">
                <a:solidFill>
                  <a:srgbClr val="2865AE"/>
                </a:solidFill>
                <a:latin typeface="Titillium Web 2"/>
              </a:rPr>
              <a:t>l’efficace</a:t>
            </a:r>
            <a:r>
              <a:rPr lang="en-US" sz="2799" b="1" dirty="0">
                <a:solidFill>
                  <a:srgbClr val="2865AE"/>
                </a:solidFill>
                <a:latin typeface="Titillium Web 2"/>
              </a:rPr>
              <a:t> aggiornamento del Sistema </a:t>
            </a:r>
            <a:r>
              <a:rPr lang="en-US" sz="2799" b="1" dirty="0" err="1">
                <a:solidFill>
                  <a:srgbClr val="2865AE"/>
                </a:solidFill>
                <a:latin typeface="Titillium Web 2"/>
              </a:rPr>
              <a:t>informativo</a:t>
            </a:r>
            <a:r>
              <a:rPr lang="en-US" sz="2799" b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799" b="1" dirty="0" err="1">
                <a:solidFill>
                  <a:srgbClr val="2865AE"/>
                </a:solidFill>
                <a:latin typeface="Titillium Web 2"/>
              </a:rPr>
              <a:t>ReGiS</a:t>
            </a:r>
            <a:r>
              <a:rPr lang="en-US" sz="2799" b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799" dirty="0" err="1">
                <a:solidFill>
                  <a:srgbClr val="2865AE"/>
                </a:solidFill>
                <a:latin typeface="Titillium Web 2"/>
              </a:rPr>
              <a:t>attraverso</a:t>
            </a:r>
            <a:r>
              <a:rPr lang="en-US" sz="2799" dirty="0">
                <a:solidFill>
                  <a:srgbClr val="2865AE"/>
                </a:solidFill>
                <a:latin typeface="Titillium Web 2"/>
              </a:rPr>
              <a:t> il </a:t>
            </a:r>
            <a:r>
              <a:rPr lang="en-US" sz="2799" dirty="0" err="1">
                <a:solidFill>
                  <a:srgbClr val="2865AE"/>
                </a:solidFill>
                <a:latin typeface="Titillium Web 2"/>
              </a:rPr>
              <a:t>caricamento</a:t>
            </a:r>
            <a:r>
              <a:rPr lang="en-US" sz="27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799" dirty="0" err="1">
                <a:solidFill>
                  <a:srgbClr val="2865AE"/>
                </a:solidFill>
                <a:latin typeface="Titillium Web 2"/>
              </a:rPr>
              <a:t>della</a:t>
            </a:r>
            <a:r>
              <a:rPr lang="en-US" sz="27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799" dirty="0" err="1">
                <a:solidFill>
                  <a:srgbClr val="2865AE"/>
                </a:solidFill>
                <a:latin typeface="Titillium Web 2"/>
              </a:rPr>
              <a:t>documentazione</a:t>
            </a:r>
            <a:r>
              <a:rPr lang="en-US" sz="27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799" dirty="0" err="1">
                <a:solidFill>
                  <a:srgbClr val="2865AE"/>
                </a:solidFill>
                <a:latin typeface="Titillium Web 2"/>
              </a:rPr>
              <a:t>comprovante</a:t>
            </a:r>
            <a:r>
              <a:rPr lang="en-US" sz="2799" dirty="0">
                <a:solidFill>
                  <a:srgbClr val="2865AE"/>
                </a:solidFill>
                <a:latin typeface="Titillium Web 2"/>
              </a:rPr>
              <a:t> le </a:t>
            </a:r>
            <a:r>
              <a:rPr lang="en-US" sz="2799" dirty="0" err="1">
                <a:solidFill>
                  <a:srgbClr val="2865AE"/>
                </a:solidFill>
                <a:latin typeface="Titillium Web 2"/>
              </a:rPr>
              <a:t>spese</a:t>
            </a:r>
            <a:r>
              <a:rPr lang="en-US" sz="2799" dirty="0">
                <a:solidFill>
                  <a:srgbClr val="2865AE"/>
                </a:solidFill>
                <a:latin typeface="Titillium Web 2"/>
              </a:rPr>
              <a:t>, il </a:t>
            </a:r>
            <a:r>
              <a:rPr lang="en-US" sz="2799" dirty="0" err="1">
                <a:solidFill>
                  <a:srgbClr val="2865AE"/>
                </a:solidFill>
                <a:latin typeface="Titillium Web 2"/>
              </a:rPr>
              <a:t>raggiungimento</a:t>
            </a:r>
            <a:r>
              <a:rPr lang="en-US" sz="27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799" dirty="0" err="1">
                <a:solidFill>
                  <a:srgbClr val="2865AE"/>
                </a:solidFill>
                <a:latin typeface="Titillium Web 2"/>
              </a:rPr>
              <a:t>degli</a:t>
            </a:r>
            <a:r>
              <a:rPr lang="en-US" sz="27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799" dirty="0" err="1">
                <a:solidFill>
                  <a:srgbClr val="2865AE"/>
                </a:solidFill>
                <a:latin typeface="Titillium Web 2"/>
              </a:rPr>
              <a:t>obiettivi</a:t>
            </a:r>
            <a:r>
              <a:rPr lang="en-US" sz="2799" dirty="0">
                <a:solidFill>
                  <a:srgbClr val="2865AE"/>
                </a:solidFill>
                <a:latin typeface="Titillium Web 2"/>
              </a:rPr>
              <a:t> e relative check-list e </a:t>
            </a:r>
            <a:r>
              <a:rPr lang="en-US" sz="2799" dirty="0" err="1">
                <a:solidFill>
                  <a:srgbClr val="2865AE"/>
                </a:solidFill>
                <a:latin typeface="Titillium Web 2"/>
              </a:rPr>
              <a:t>delle</a:t>
            </a:r>
            <a:r>
              <a:rPr lang="en-US" sz="27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799" dirty="0" err="1">
                <a:solidFill>
                  <a:srgbClr val="2865AE"/>
                </a:solidFill>
                <a:latin typeface="Titillium Web 2"/>
              </a:rPr>
              <a:t>attestazioni</a:t>
            </a:r>
            <a:r>
              <a:rPr lang="en-US" sz="27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799" dirty="0" err="1">
                <a:solidFill>
                  <a:srgbClr val="2865AE"/>
                </a:solidFill>
                <a:latin typeface="Titillium Web 2"/>
              </a:rPr>
              <a:t>allegate</a:t>
            </a:r>
            <a:r>
              <a:rPr lang="en-US" sz="2799" dirty="0">
                <a:solidFill>
                  <a:srgbClr val="2865AE"/>
                </a:solidFill>
                <a:latin typeface="Titillium Web 2"/>
              </a:rPr>
              <a:t> alle </a:t>
            </a:r>
            <a:r>
              <a:rPr lang="en-US" sz="2799" dirty="0" err="1">
                <a:solidFill>
                  <a:srgbClr val="2865AE"/>
                </a:solidFill>
                <a:latin typeface="Titillium Web 2"/>
              </a:rPr>
              <a:t>Indicazioni</a:t>
            </a:r>
            <a:r>
              <a:rPr lang="en-US" sz="2799" dirty="0">
                <a:solidFill>
                  <a:srgbClr val="2865AE"/>
                </a:solidFill>
                <a:latin typeface="Titillium Web 2"/>
              </a:rPr>
              <a:t> </a:t>
            </a:r>
          </a:p>
          <a:p>
            <a:pPr>
              <a:lnSpc>
                <a:spcPts val="3639"/>
              </a:lnSpc>
            </a:pPr>
            <a:endParaRPr lang="en-US" sz="2799" dirty="0">
              <a:solidFill>
                <a:srgbClr val="2865AE"/>
              </a:solidFill>
              <a:latin typeface="Titillium Web 2"/>
            </a:endParaR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5400000">
            <a:off x="4215941" y="4706067"/>
            <a:ext cx="4460725" cy="203521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22882"/>
          <a:stretch>
            <a:fillRect/>
          </a:stretch>
        </p:blipFill>
        <p:spPr>
          <a:xfrm rot="-5400000">
            <a:off x="11579515" y="3875790"/>
            <a:ext cx="2759937" cy="163286"/>
          </a:xfrm>
          <a:prstGeom prst="rect">
            <a:avLst/>
          </a:prstGeom>
        </p:spPr>
      </p:pic>
      <p:sp>
        <p:nvSpPr>
          <p:cNvPr id="12" name="Segnaposto numero diapositiva 11">
            <a:extLst>
              <a:ext uri="{FF2B5EF4-FFF2-40B4-BE49-F238E27FC236}">
                <a16:creationId xmlns:a16="http://schemas.microsoft.com/office/drawing/2014/main" id="{E1DEF743-F9DD-601A-5486-AD6156F53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5237" t="33296" r="6031" b="36234"/>
          <a:stretch>
            <a:fillRect/>
          </a:stretch>
        </p:blipFill>
        <p:spPr>
          <a:xfrm>
            <a:off x="12647827" y="8897330"/>
            <a:ext cx="2102380" cy="72193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t="19025" r="47766" b="23495"/>
          <a:stretch>
            <a:fillRect/>
          </a:stretch>
        </p:blipFill>
        <p:spPr>
          <a:xfrm>
            <a:off x="15062519" y="8897330"/>
            <a:ext cx="2196781" cy="66376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4249" r="9752"/>
          <a:stretch>
            <a:fillRect/>
          </a:stretch>
        </p:blipFill>
        <p:spPr>
          <a:xfrm>
            <a:off x="9892136" y="8930378"/>
            <a:ext cx="2433255" cy="630721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028700" y="3007705"/>
            <a:ext cx="13115989" cy="59670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39"/>
              </a:lnSpc>
            </a:pPr>
            <a:r>
              <a:rPr lang="en-US" sz="2599" dirty="0">
                <a:solidFill>
                  <a:srgbClr val="2865AE"/>
                </a:solidFill>
                <a:latin typeface="Titillium Web 1"/>
              </a:rPr>
              <a:t>Il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presente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documento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(“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Indicazioni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Operative”)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intende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fornire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ai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Soggetti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attuatori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uno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strumento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per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l’attività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di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rendicontazione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degli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interventi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del PNRR del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Ministero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delle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Infrastrutture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e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dei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Trasporti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(MIT) di cui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gli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stessi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sono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responsabili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ed, al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contempo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,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richiamare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l’attenzione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sulle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principali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fasi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procedurali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e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relativi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adempimenti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,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anche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a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garanzia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della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piena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tracciabilità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delle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spese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e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consentire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, di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conseguenza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, in un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processo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di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controllo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incrociato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, la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verifica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2599" i="1" dirty="0">
                <a:solidFill>
                  <a:srgbClr val="2865AE"/>
                </a:solidFill>
                <a:latin typeface="Titillium Web 1"/>
              </a:rPr>
              <a:t>in </a:t>
            </a:r>
            <a:r>
              <a:rPr lang="en-US" sz="2599" i="1" dirty="0" err="1">
                <a:solidFill>
                  <a:srgbClr val="2865AE"/>
                </a:solidFill>
                <a:latin typeface="Titillium Web 1"/>
              </a:rPr>
              <a:t>itinere</a:t>
            </a:r>
            <a:r>
              <a:rPr lang="en-US" sz="2599" i="1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dei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possibili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casi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di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frode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,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corruzione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,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conflitto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di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interessi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e di doppio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finanziamento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.</a:t>
            </a:r>
          </a:p>
          <a:p>
            <a:pPr>
              <a:lnSpc>
                <a:spcPts val="3639"/>
              </a:lnSpc>
            </a:pPr>
            <a:endParaRPr lang="en-US" sz="2599" dirty="0">
              <a:solidFill>
                <a:srgbClr val="2865AE"/>
              </a:solidFill>
              <a:latin typeface="Titillium Web 1"/>
            </a:endParaRPr>
          </a:p>
          <a:p>
            <a:pPr>
              <a:lnSpc>
                <a:spcPts val="3639"/>
              </a:lnSpc>
            </a:pP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L’attività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di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rendicontazione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riguarda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sia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gli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aspetti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volti ad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assicurare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il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corretto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conseguimento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dei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traguardi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e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degli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obiettivi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(</a:t>
            </a:r>
            <a:r>
              <a:rPr lang="en-US" sz="2599" i="1" dirty="0">
                <a:solidFill>
                  <a:srgbClr val="2865AE"/>
                </a:solidFill>
                <a:latin typeface="Titillium Web 1"/>
              </a:rPr>
              <a:t>Milestone e Target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)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sia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quelli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necessari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ad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assicurare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che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le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spese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sostenute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per la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realizzazione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dei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progetti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siano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regolari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e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conformi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alla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normativa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vigente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e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congruenti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con I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risultati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 </a:t>
            </a:r>
            <a:r>
              <a:rPr lang="en-US" sz="2599" dirty="0" err="1">
                <a:solidFill>
                  <a:srgbClr val="2865AE"/>
                </a:solidFill>
                <a:latin typeface="Titillium Web 1"/>
              </a:rPr>
              <a:t>raggiunti</a:t>
            </a:r>
            <a:r>
              <a:rPr lang="en-US" sz="2599" dirty="0">
                <a:solidFill>
                  <a:srgbClr val="2865AE"/>
                </a:solidFill>
                <a:latin typeface="Titillium Web 1"/>
              </a:rPr>
              <a:t>.</a:t>
            </a:r>
          </a:p>
          <a:p>
            <a:pPr>
              <a:lnSpc>
                <a:spcPts val="3359"/>
              </a:lnSpc>
            </a:pPr>
            <a:endParaRPr lang="en-US" sz="2599" dirty="0">
              <a:solidFill>
                <a:srgbClr val="2865AE"/>
              </a:solidFill>
              <a:latin typeface="Titillium Web 1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5400000" flipH="1" flipV="1">
            <a:off x="11940091" y="3684618"/>
            <a:ext cx="7779296" cy="2369264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028700" y="893877"/>
            <a:ext cx="11790209" cy="7632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229"/>
              </a:lnSpc>
            </a:pPr>
            <a:r>
              <a:rPr lang="en-US" sz="4449" b="1" dirty="0" err="1">
                <a:solidFill>
                  <a:srgbClr val="2865AE"/>
                </a:solidFill>
                <a:latin typeface="Titillium Web 3"/>
              </a:rPr>
              <a:t>Strumenti</a:t>
            </a:r>
            <a:endParaRPr lang="en-US" sz="4449" b="1" dirty="0">
              <a:solidFill>
                <a:srgbClr val="2865AE"/>
              </a:solidFill>
              <a:latin typeface="Titillium Web 3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028700" y="1599998"/>
            <a:ext cx="8863436" cy="1765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70"/>
              </a:lnSpc>
            </a:pPr>
            <a:r>
              <a:rPr lang="en-US" sz="3050" b="1" i="1" dirty="0">
                <a:solidFill>
                  <a:srgbClr val="2865AE"/>
                </a:solidFill>
                <a:latin typeface="Titillium Web 2"/>
              </a:rPr>
              <a:t>Le </a:t>
            </a:r>
            <a:r>
              <a:rPr lang="en-US" sz="3050" b="1" i="1" dirty="0" err="1">
                <a:solidFill>
                  <a:srgbClr val="2865AE"/>
                </a:solidFill>
                <a:latin typeface="Titillium Web 2"/>
              </a:rPr>
              <a:t>Indicazioni</a:t>
            </a:r>
            <a:r>
              <a:rPr lang="en-US" sz="3050" b="1" i="1" dirty="0">
                <a:solidFill>
                  <a:srgbClr val="2865AE"/>
                </a:solidFill>
                <a:latin typeface="Titillium Web 2"/>
              </a:rPr>
              <a:t> operative per il </a:t>
            </a:r>
            <a:r>
              <a:rPr lang="en-US" sz="3050" b="1" i="1" dirty="0" err="1">
                <a:solidFill>
                  <a:srgbClr val="2865AE"/>
                </a:solidFill>
                <a:latin typeface="Titillium Web 2"/>
              </a:rPr>
              <a:t>Soggetto</a:t>
            </a:r>
            <a:r>
              <a:rPr lang="en-US" sz="3050" b="1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050" b="1" i="1" dirty="0" err="1">
                <a:solidFill>
                  <a:srgbClr val="2865AE"/>
                </a:solidFill>
                <a:latin typeface="Titillium Web 2"/>
              </a:rPr>
              <a:t>attuatore</a:t>
            </a:r>
            <a:r>
              <a:rPr lang="en-US" sz="3050" b="1" i="1" dirty="0">
                <a:solidFill>
                  <a:srgbClr val="2865AE"/>
                </a:solidFill>
                <a:latin typeface="Titillium Web 2"/>
              </a:rPr>
              <a:t> relative </a:t>
            </a:r>
            <a:r>
              <a:rPr lang="en-US" sz="3050" b="1" i="1" dirty="0" err="1">
                <a:solidFill>
                  <a:srgbClr val="2865AE"/>
                </a:solidFill>
                <a:latin typeface="Titillium Web 2"/>
              </a:rPr>
              <a:t>alla</a:t>
            </a:r>
            <a:r>
              <a:rPr lang="en-US" sz="3050" b="1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050" b="1" i="1" dirty="0" err="1">
                <a:solidFill>
                  <a:srgbClr val="2865AE"/>
                </a:solidFill>
                <a:latin typeface="Titillium Web 2"/>
              </a:rPr>
              <a:t>fase</a:t>
            </a:r>
            <a:r>
              <a:rPr lang="en-US" sz="3050" b="1" i="1" dirty="0">
                <a:solidFill>
                  <a:srgbClr val="2865AE"/>
                </a:solidFill>
                <a:latin typeface="Titillium Web 2"/>
              </a:rPr>
              <a:t> di «</a:t>
            </a:r>
            <a:r>
              <a:rPr lang="en-US" sz="3050" b="1" i="1" dirty="0" err="1">
                <a:solidFill>
                  <a:srgbClr val="2865AE"/>
                </a:solidFill>
                <a:latin typeface="Titillium Web 2"/>
              </a:rPr>
              <a:t>consuntivazione</a:t>
            </a:r>
            <a:r>
              <a:rPr lang="en-US" sz="3050" b="1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050" b="1" i="1" dirty="0" err="1">
                <a:solidFill>
                  <a:srgbClr val="2865AE"/>
                </a:solidFill>
                <a:latin typeface="Titillium Web 2"/>
              </a:rPr>
              <a:t>delle</a:t>
            </a:r>
            <a:r>
              <a:rPr lang="en-US" sz="3050" b="1" i="1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050" b="1" i="1" dirty="0" err="1">
                <a:solidFill>
                  <a:srgbClr val="2865AE"/>
                </a:solidFill>
                <a:latin typeface="Titillium Web 2"/>
              </a:rPr>
              <a:t>spese</a:t>
            </a:r>
            <a:r>
              <a:rPr lang="en-US" sz="3050" b="1" i="1" dirty="0">
                <a:solidFill>
                  <a:srgbClr val="2865AE"/>
                </a:solidFill>
                <a:latin typeface="Titillium Web 2"/>
              </a:rPr>
              <a:t>»</a:t>
            </a:r>
          </a:p>
          <a:p>
            <a:pPr>
              <a:lnSpc>
                <a:spcPts val="5809"/>
              </a:lnSpc>
            </a:pPr>
            <a:endParaRPr lang="en-US" sz="3050" dirty="0">
              <a:solidFill>
                <a:srgbClr val="2865AE"/>
              </a:solidFill>
              <a:latin typeface="Titillium Web 2"/>
            </a:endParaRPr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BAF18345-EF70-E628-4A89-B58320B6F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5237" t="33296" r="6031" b="36234"/>
          <a:stretch>
            <a:fillRect/>
          </a:stretch>
        </p:blipFill>
        <p:spPr>
          <a:xfrm>
            <a:off x="12647827" y="8897330"/>
            <a:ext cx="2102380" cy="72193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t="19025" r="47766" b="23495"/>
          <a:stretch>
            <a:fillRect/>
          </a:stretch>
        </p:blipFill>
        <p:spPr>
          <a:xfrm>
            <a:off x="15062519" y="8897330"/>
            <a:ext cx="2196781" cy="66376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4249" r="9752"/>
          <a:stretch>
            <a:fillRect/>
          </a:stretch>
        </p:blipFill>
        <p:spPr>
          <a:xfrm>
            <a:off x="9892136" y="8930378"/>
            <a:ext cx="2433255" cy="630721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675434" y="2634382"/>
            <a:ext cx="10972864" cy="58766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99"/>
              </a:lnSpc>
            </a:pPr>
            <a:r>
              <a:rPr lang="en-US" sz="2999" dirty="0">
                <a:solidFill>
                  <a:srgbClr val="2865AE"/>
                </a:solidFill>
                <a:latin typeface="Titillium Web 2"/>
              </a:rPr>
              <a:t>1. </a:t>
            </a:r>
            <a:r>
              <a:rPr lang="en-US" sz="2999" dirty="0" err="1">
                <a:solidFill>
                  <a:srgbClr val="2865AE"/>
                </a:solidFill>
                <a:latin typeface="Titillium Web 2"/>
              </a:rPr>
              <a:t>Premesse</a:t>
            </a:r>
            <a:r>
              <a:rPr lang="en-US" sz="2999" dirty="0">
                <a:solidFill>
                  <a:srgbClr val="2865AE"/>
                </a:solidFill>
                <a:latin typeface="Titillium Web 2"/>
              </a:rPr>
              <a:t> e </a:t>
            </a:r>
            <a:r>
              <a:rPr lang="en-US" sz="2999" dirty="0" err="1">
                <a:solidFill>
                  <a:srgbClr val="2865AE"/>
                </a:solidFill>
                <a:latin typeface="Titillium Web 2"/>
              </a:rPr>
              <a:t>finalità</a:t>
            </a:r>
            <a:r>
              <a:rPr lang="en-US" sz="2999" dirty="0">
                <a:solidFill>
                  <a:srgbClr val="2865AE"/>
                </a:solidFill>
                <a:latin typeface="Titillium Web 2"/>
              </a:rPr>
              <a:t>  del </a:t>
            </a:r>
            <a:r>
              <a:rPr lang="en-US" sz="2999" dirty="0" err="1">
                <a:solidFill>
                  <a:srgbClr val="2865AE"/>
                </a:solidFill>
                <a:latin typeface="Titillium Web 2"/>
              </a:rPr>
              <a:t>documento</a:t>
            </a:r>
            <a:r>
              <a:rPr lang="en-US" sz="2999" dirty="0">
                <a:solidFill>
                  <a:srgbClr val="2865AE"/>
                </a:solidFill>
                <a:latin typeface="Titillium Web 2"/>
              </a:rPr>
              <a:t>;</a:t>
            </a:r>
          </a:p>
          <a:p>
            <a:pPr>
              <a:lnSpc>
                <a:spcPts val="4199"/>
              </a:lnSpc>
            </a:pPr>
            <a:r>
              <a:rPr lang="en-US" sz="2999" dirty="0">
                <a:solidFill>
                  <a:srgbClr val="2865AE"/>
                </a:solidFill>
                <a:latin typeface="Titillium Web 2"/>
              </a:rPr>
              <a:t>2. </a:t>
            </a:r>
            <a:r>
              <a:rPr lang="en-US" sz="2999" dirty="0" err="1">
                <a:solidFill>
                  <a:srgbClr val="2865AE"/>
                </a:solidFill>
                <a:latin typeface="Titillium Web 2"/>
              </a:rPr>
              <a:t>Attività</a:t>
            </a:r>
            <a:r>
              <a:rPr lang="en-US" sz="2999" dirty="0">
                <a:solidFill>
                  <a:srgbClr val="2865AE"/>
                </a:solidFill>
                <a:latin typeface="Titillium Web 2"/>
              </a:rPr>
              <a:t> di </a:t>
            </a:r>
            <a:r>
              <a:rPr lang="en-US" sz="2999" dirty="0" err="1">
                <a:solidFill>
                  <a:srgbClr val="2865AE"/>
                </a:solidFill>
                <a:latin typeface="Titillium Web 2"/>
              </a:rPr>
              <a:t>Rendicontazione</a:t>
            </a:r>
            <a:r>
              <a:rPr lang="en-US" sz="2999" dirty="0">
                <a:solidFill>
                  <a:srgbClr val="2865AE"/>
                </a:solidFill>
                <a:latin typeface="Titillium Web 2"/>
              </a:rPr>
              <a:t>;</a:t>
            </a:r>
          </a:p>
          <a:p>
            <a:pPr>
              <a:lnSpc>
                <a:spcPts val="4199"/>
              </a:lnSpc>
            </a:pPr>
            <a:r>
              <a:rPr lang="en-US" sz="2999" dirty="0">
                <a:solidFill>
                  <a:srgbClr val="2865AE"/>
                </a:solidFill>
                <a:latin typeface="Titillium Web 2"/>
              </a:rPr>
              <a:t>3. </a:t>
            </a:r>
            <a:r>
              <a:rPr lang="en-US" sz="2999" dirty="0" err="1">
                <a:solidFill>
                  <a:srgbClr val="2865AE"/>
                </a:solidFill>
                <a:latin typeface="Titillium Web 2"/>
              </a:rPr>
              <a:t>Richieste</a:t>
            </a:r>
            <a:r>
              <a:rPr lang="en-US" sz="2999" dirty="0">
                <a:solidFill>
                  <a:srgbClr val="2865AE"/>
                </a:solidFill>
                <a:latin typeface="Titillium Web 2"/>
              </a:rPr>
              <a:t> di </a:t>
            </a:r>
            <a:r>
              <a:rPr lang="en-US" sz="2999" dirty="0" err="1">
                <a:solidFill>
                  <a:srgbClr val="2865AE"/>
                </a:solidFill>
                <a:latin typeface="Titillium Web 2"/>
              </a:rPr>
              <a:t>pagamento</a:t>
            </a:r>
            <a:r>
              <a:rPr lang="en-US" sz="2999" dirty="0">
                <a:solidFill>
                  <a:srgbClr val="2865AE"/>
                </a:solidFill>
                <a:latin typeface="Titillium Web 2"/>
              </a:rPr>
              <a:t>;</a:t>
            </a:r>
          </a:p>
          <a:p>
            <a:pPr>
              <a:lnSpc>
                <a:spcPts val="4199"/>
              </a:lnSpc>
            </a:pPr>
            <a:r>
              <a:rPr lang="en-US" sz="2999" dirty="0">
                <a:solidFill>
                  <a:srgbClr val="2865AE"/>
                </a:solidFill>
                <a:latin typeface="Titillium Web 2"/>
              </a:rPr>
              <a:t>4. </a:t>
            </a:r>
            <a:r>
              <a:rPr lang="en-US" sz="2999" dirty="0" err="1">
                <a:solidFill>
                  <a:srgbClr val="2865AE"/>
                </a:solidFill>
                <a:latin typeface="Titillium Web 2"/>
              </a:rPr>
              <a:t>Ammissibilità</a:t>
            </a:r>
            <a:r>
              <a:rPr lang="en-US" sz="2999" dirty="0">
                <a:solidFill>
                  <a:srgbClr val="2865AE"/>
                </a:solidFill>
                <a:latin typeface="Titillium Web 2"/>
              </a:rPr>
              <a:t> di </a:t>
            </a:r>
            <a:r>
              <a:rPr lang="en-US" sz="2999" dirty="0" err="1">
                <a:solidFill>
                  <a:srgbClr val="2865AE"/>
                </a:solidFill>
                <a:latin typeface="Titillium Web 2"/>
              </a:rPr>
              <a:t>Pagamento</a:t>
            </a:r>
            <a:r>
              <a:rPr lang="en-US" sz="2999" dirty="0">
                <a:solidFill>
                  <a:srgbClr val="2865AE"/>
                </a:solidFill>
                <a:latin typeface="Titillium Web 2"/>
              </a:rPr>
              <a:t>;</a:t>
            </a:r>
          </a:p>
          <a:p>
            <a:pPr>
              <a:lnSpc>
                <a:spcPts val="4199"/>
              </a:lnSpc>
            </a:pPr>
            <a:r>
              <a:rPr lang="en-US" sz="2999" dirty="0">
                <a:solidFill>
                  <a:srgbClr val="2865AE"/>
                </a:solidFill>
                <a:latin typeface="Titillium Web 2"/>
              </a:rPr>
              <a:t>5. </a:t>
            </a:r>
            <a:r>
              <a:rPr lang="en-US" sz="2999" dirty="0" err="1">
                <a:solidFill>
                  <a:srgbClr val="2865AE"/>
                </a:solidFill>
                <a:latin typeface="Titillium Web 2"/>
              </a:rPr>
              <a:t>Attestazioni</a:t>
            </a:r>
            <a:r>
              <a:rPr lang="en-US" sz="2999" dirty="0">
                <a:solidFill>
                  <a:srgbClr val="2865AE"/>
                </a:solidFill>
                <a:latin typeface="Titillium Web 2"/>
              </a:rPr>
              <a:t>, con relative </a:t>
            </a:r>
            <a:r>
              <a:rPr lang="en-US" sz="2999" dirty="0" err="1">
                <a:solidFill>
                  <a:srgbClr val="2865AE"/>
                </a:solidFill>
                <a:latin typeface="Titillium Web 2"/>
              </a:rPr>
              <a:t>fonti</a:t>
            </a:r>
            <a:r>
              <a:rPr lang="en-US" sz="2999" dirty="0">
                <a:solidFill>
                  <a:srgbClr val="2865AE"/>
                </a:solidFill>
                <a:latin typeface="Titillium Web 2"/>
              </a:rPr>
              <a:t> normative </a:t>
            </a:r>
            <a:r>
              <a:rPr lang="en-US" sz="2999" dirty="0" err="1">
                <a:solidFill>
                  <a:srgbClr val="2865AE"/>
                </a:solidFill>
                <a:latin typeface="Titillium Web 2"/>
              </a:rPr>
              <a:t>che</a:t>
            </a:r>
            <a:r>
              <a:rPr lang="en-US" sz="29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999" dirty="0" err="1">
                <a:solidFill>
                  <a:srgbClr val="2865AE"/>
                </a:solidFill>
                <a:latin typeface="Titillium Web 2"/>
              </a:rPr>
              <a:t>giustificano</a:t>
            </a:r>
            <a:r>
              <a:rPr lang="en-US" sz="2999" dirty="0">
                <a:solidFill>
                  <a:srgbClr val="2865AE"/>
                </a:solidFill>
                <a:latin typeface="Titillium Web 2"/>
              </a:rPr>
              <a:t> la </a:t>
            </a:r>
            <a:r>
              <a:rPr lang="en-US" sz="2999" dirty="0" err="1">
                <a:solidFill>
                  <a:srgbClr val="2865AE"/>
                </a:solidFill>
                <a:latin typeface="Titillium Web 2"/>
              </a:rPr>
              <a:t>richiesta</a:t>
            </a:r>
            <a:r>
              <a:rPr lang="en-US" sz="2999" dirty="0">
                <a:solidFill>
                  <a:srgbClr val="2865AE"/>
                </a:solidFill>
                <a:latin typeface="Titillium Web 2"/>
              </a:rPr>
              <a:t>;</a:t>
            </a:r>
          </a:p>
          <a:p>
            <a:pPr>
              <a:lnSpc>
                <a:spcPts val="4199"/>
              </a:lnSpc>
            </a:pPr>
            <a:r>
              <a:rPr lang="en-US" sz="2999" dirty="0">
                <a:solidFill>
                  <a:srgbClr val="2865AE"/>
                </a:solidFill>
                <a:latin typeface="Titillium Web 2"/>
              </a:rPr>
              <a:t>6.Check list di </a:t>
            </a:r>
            <a:r>
              <a:rPr lang="en-US" sz="2999" dirty="0" err="1">
                <a:solidFill>
                  <a:srgbClr val="2865AE"/>
                </a:solidFill>
                <a:latin typeface="Titillium Web 2"/>
              </a:rPr>
              <a:t>autocontrollo</a:t>
            </a:r>
            <a:r>
              <a:rPr lang="en-US" sz="2999" dirty="0">
                <a:solidFill>
                  <a:srgbClr val="2865AE"/>
                </a:solidFill>
                <a:latin typeface="Titillium Web 2"/>
              </a:rPr>
              <a:t> in </a:t>
            </a:r>
            <a:r>
              <a:rPr lang="en-US" sz="2999" dirty="0" err="1">
                <a:solidFill>
                  <a:srgbClr val="2865AE"/>
                </a:solidFill>
                <a:latin typeface="Titillium Web 2"/>
              </a:rPr>
              <a:t>fase</a:t>
            </a:r>
            <a:r>
              <a:rPr lang="en-US" sz="2999" dirty="0">
                <a:solidFill>
                  <a:srgbClr val="2865AE"/>
                </a:solidFill>
                <a:latin typeface="Titillium Web 2"/>
              </a:rPr>
              <a:t> di </a:t>
            </a:r>
            <a:r>
              <a:rPr lang="en-US" sz="2999" dirty="0" err="1">
                <a:solidFill>
                  <a:srgbClr val="2865AE"/>
                </a:solidFill>
                <a:latin typeface="Titillium Web 2"/>
              </a:rPr>
              <a:t>consuntivazione</a:t>
            </a:r>
            <a:r>
              <a:rPr lang="en-US" sz="29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999" dirty="0" err="1">
                <a:solidFill>
                  <a:srgbClr val="2865AE"/>
                </a:solidFill>
                <a:latin typeface="Titillium Web 2"/>
              </a:rPr>
              <a:t>delle</a:t>
            </a:r>
            <a:r>
              <a:rPr lang="en-US" sz="29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999" dirty="0" err="1">
                <a:solidFill>
                  <a:srgbClr val="2865AE"/>
                </a:solidFill>
                <a:latin typeface="Titillium Web 2"/>
              </a:rPr>
              <a:t>spese</a:t>
            </a:r>
            <a:r>
              <a:rPr lang="en-US" sz="2999" dirty="0">
                <a:solidFill>
                  <a:srgbClr val="2865AE"/>
                </a:solidFill>
                <a:latin typeface="Titillium Web 2"/>
              </a:rPr>
              <a:t>;</a:t>
            </a:r>
          </a:p>
          <a:p>
            <a:pPr>
              <a:lnSpc>
                <a:spcPts val="4199"/>
              </a:lnSpc>
            </a:pPr>
            <a:r>
              <a:rPr lang="en-US" sz="2999" dirty="0">
                <a:solidFill>
                  <a:srgbClr val="2865AE"/>
                </a:solidFill>
                <a:latin typeface="Titillium Web 2"/>
              </a:rPr>
              <a:t>7. </a:t>
            </a:r>
            <a:r>
              <a:rPr lang="en-US" sz="2999" dirty="0" err="1">
                <a:solidFill>
                  <a:srgbClr val="2865AE"/>
                </a:solidFill>
                <a:latin typeface="Titillium Web 2"/>
              </a:rPr>
              <a:t>Indicazioni</a:t>
            </a:r>
            <a:r>
              <a:rPr lang="en-US" sz="2999" dirty="0">
                <a:solidFill>
                  <a:srgbClr val="2865AE"/>
                </a:solidFill>
                <a:latin typeface="Titillium Web 2"/>
              </a:rPr>
              <a:t> per la </a:t>
            </a:r>
            <a:r>
              <a:rPr lang="en-US" sz="2999" dirty="0" err="1">
                <a:solidFill>
                  <a:srgbClr val="2865AE"/>
                </a:solidFill>
                <a:latin typeface="Titillium Web 2"/>
              </a:rPr>
              <a:t>rendicontazione</a:t>
            </a:r>
            <a:r>
              <a:rPr lang="en-US" sz="29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999" dirty="0" err="1">
                <a:solidFill>
                  <a:srgbClr val="2865AE"/>
                </a:solidFill>
                <a:latin typeface="Titillium Web 2"/>
              </a:rPr>
              <a:t>su</a:t>
            </a:r>
            <a:r>
              <a:rPr lang="en-US" sz="29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999" dirty="0" err="1">
                <a:solidFill>
                  <a:srgbClr val="2865AE"/>
                </a:solidFill>
                <a:latin typeface="Titillium Web 2"/>
              </a:rPr>
              <a:t>ReGiS</a:t>
            </a:r>
            <a:r>
              <a:rPr lang="en-US" sz="2999" dirty="0">
                <a:solidFill>
                  <a:srgbClr val="2865AE"/>
                </a:solidFill>
                <a:latin typeface="Titillium Web 2"/>
              </a:rPr>
              <a:t>;</a:t>
            </a:r>
          </a:p>
          <a:p>
            <a:pPr>
              <a:lnSpc>
                <a:spcPts val="4199"/>
              </a:lnSpc>
            </a:pPr>
            <a:r>
              <a:rPr lang="en-US" sz="2999" dirty="0">
                <a:solidFill>
                  <a:srgbClr val="2865AE"/>
                </a:solidFill>
                <a:latin typeface="Titillium Web 2"/>
              </a:rPr>
              <a:t>8. </a:t>
            </a:r>
            <a:r>
              <a:rPr lang="en-US" sz="2999" dirty="0" err="1">
                <a:solidFill>
                  <a:srgbClr val="2865AE"/>
                </a:solidFill>
                <a:latin typeface="Titillium Web 2"/>
              </a:rPr>
              <a:t>Informazioni</a:t>
            </a:r>
            <a:r>
              <a:rPr lang="en-US" sz="2999" dirty="0">
                <a:solidFill>
                  <a:srgbClr val="2865AE"/>
                </a:solidFill>
                <a:latin typeface="Titillium Web 2"/>
              </a:rPr>
              <a:t> e </a:t>
            </a:r>
            <a:r>
              <a:rPr lang="en-US" sz="2999" dirty="0" err="1">
                <a:solidFill>
                  <a:srgbClr val="2865AE"/>
                </a:solidFill>
                <a:latin typeface="Titillium Web 2"/>
              </a:rPr>
              <a:t>pubblicità</a:t>
            </a:r>
            <a:r>
              <a:rPr lang="en-US" sz="2999" dirty="0">
                <a:solidFill>
                  <a:srgbClr val="2865AE"/>
                </a:solidFill>
                <a:latin typeface="Titillium Web 2"/>
              </a:rPr>
              <a:t>;</a:t>
            </a:r>
          </a:p>
          <a:p>
            <a:pPr>
              <a:lnSpc>
                <a:spcPts val="4199"/>
              </a:lnSpc>
            </a:pPr>
            <a:r>
              <a:rPr lang="en-US" sz="2999" dirty="0">
                <a:solidFill>
                  <a:srgbClr val="2865AE"/>
                </a:solidFill>
                <a:latin typeface="Titillium Web 2"/>
              </a:rPr>
              <a:t>9. </a:t>
            </a:r>
            <a:r>
              <a:rPr lang="en-US" sz="2999" dirty="0" err="1">
                <a:solidFill>
                  <a:srgbClr val="2865AE"/>
                </a:solidFill>
                <a:latin typeface="Titillium Web 2"/>
              </a:rPr>
              <a:t>Archiviazione</a:t>
            </a:r>
            <a:r>
              <a:rPr lang="en-US" sz="2999" dirty="0">
                <a:solidFill>
                  <a:srgbClr val="2865AE"/>
                </a:solidFill>
                <a:latin typeface="Titillium Web 2"/>
              </a:rPr>
              <a:t>  e </a:t>
            </a:r>
            <a:r>
              <a:rPr lang="en-US" sz="2999" dirty="0" err="1">
                <a:solidFill>
                  <a:srgbClr val="2865AE"/>
                </a:solidFill>
                <a:latin typeface="Titillium Web 2"/>
              </a:rPr>
              <a:t>conservazione</a:t>
            </a:r>
            <a:r>
              <a:rPr lang="en-US" sz="29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999" dirty="0" err="1">
                <a:solidFill>
                  <a:srgbClr val="2865AE"/>
                </a:solidFill>
                <a:latin typeface="Titillium Web 2"/>
              </a:rPr>
              <a:t>dei</a:t>
            </a:r>
            <a:r>
              <a:rPr lang="en-US" sz="2999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2999" dirty="0" err="1">
                <a:solidFill>
                  <a:srgbClr val="2865AE"/>
                </a:solidFill>
                <a:latin typeface="Titillium Web 2"/>
              </a:rPr>
              <a:t>documenti</a:t>
            </a:r>
            <a:r>
              <a:rPr lang="en-US" sz="2999" dirty="0">
                <a:solidFill>
                  <a:srgbClr val="2865AE"/>
                </a:solidFill>
                <a:latin typeface="Titillium Web 2"/>
              </a:rPr>
              <a:t>.</a:t>
            </a:r>
          </a:p>
          <a:p>
            <a:pPr>
              <a:lnSpc>
                <a:spcPts val="3919"/>
              </a:lnSpc>
            </a:pPr>
            <a:endParaRPr lang="en-US" sz="2999" dirty="0">
              <a:solidFill>
                <a:srgbClr val="2865AE"/>
              </a:solidFill>
              <a:latin typeface="Titillium Web 2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2325391" y="2459852"/>
            <a:ext cx="6921289" cy="5367296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028700" y="893877"/>
            <a:ext cx="11790209" cy="7632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229"/>
              </a:lnSpc>
            </a:pPr>
            <a:r>
              <a:rPr lang="en-US" sz="4449" b="1" dirty="0" err="1">
                <a:solidFill>
                  <a:srgbClr val="2865AE"/>
                </a:solidFill>
                <a:latin typeface="Titillium Web 3"/>
              </a:rPr>
              <a:t>Strumenti</a:t>
            </a:r>
            <a:endParaRPr lang="en-US" sz="4449" b="1" dirty="0">
              <a:solidFill>
                <a:srgbClr val="2865AE"/>
              </a:solidFill>
              <a:latin typeface="Titillium Web 3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028700" y="1599998"/>
            <a:ext cx="9945203" cy="5309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70"/>
              </a:lnSpc>
            </a:pPr>
            <a:r>
              <a:rPr lang="en-US" sz="3050" dirty="0">
                <a:solidFill>
                  <a:srgbClr val="2865AE"/>
                </a:solidFill>
                <a:latin typeface="Titillium Web 2"/>
              </a:rPr>
              <a:t>Le </a:t>
            </a:r>
            <a:r>
              <a:rPr lang="en-US" sz="3050" b="1" dirty="0" err="1">
                <a:solidFill>
                  <a:srgbClr val="2865AE"/>
                </a:solidFill>
                <a:latin typeface="Titillium Web 2"/>
              </a:rPr>
              <a:t>indicazioni</a:t>
            </a:r>
            <a:r>
              <a:rPr lang="en-US" sz="3050" b="1" dirty="0">
                <a:solidFill>
                  <a:srgbClr val="2865AE"/>
                </a:solidFill>
                <a:latin typeface="Titillium Web 2"/>
              </a:rPr>
              <a:t> operative </a:t>
            </a:r>
            <a:r>
              <a:rPr lang="en-US" sz="3050" dirty="0" err="1">
                <a:solidFill>
                  <a:srgbClr val="2865AE"/>
                </a:solidFill>
                <a:latin typeface="Titillium Web 2"/>
              </a:rPr>
              <a:t>sono</a:t>
            </a:r>
            <a:r>
              <a:rPr lang="en-US" sz="3050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050" dirty="0" err="1">
                <a:solidFill>
                  <a:srgbClr val="2865AE"/>
                </a:solidFill>
                <a:latin typeface="Titillium Web 2"/>
              </a:rPr>
              <a:t>articolate</a:t>
            </a:r>
            <a:r>
              <a:rPr lang="en-US" sz="3050" dirty="0">
                <a:solidFill>
                  <a:srgbClr val="2865AE"/>
                </a:solidFill>
                <a:latin typeface="Titillium Web 2"/>
              </a:rPr>
              <a:t> in </a:t>
            </a:r>
            <a:r>
              <a:rPr lang="en-US" sz="3050" dirty="0" err="1">
                <a:solidFill>
                  <a:srgbClr val="2865AE"/>
                </a:solidFill>
                <a:latin typeface="Titillium Web 2"/>
              </a:rPr>
              <a:t>nove</a:t>
            </a:r>
            <a:r>
              <a:rPr lang="en-US" sz="3050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050" dirty="0" err="1">
                <a:solidFill>
                  <a:srgbClr val="2865AE"/>
                </a:solidFill>
                <a:latin typeface="Titillium Web 2"/>
              </a:rPr>
              <a:t>sezioni</a:t>
            </a:r>
            <a:r>
              <a:rPr lang="en-US" sz="3050" dirty="0">
                <a:solidFill>
                  <a:srgbClr val="2865AE"/>
                </a:solidFill>
                <a:latin typeface="Titillium Web 2"/>
              </a:rPr>
              <a:t>:</a:t>
            </a:r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3582F773-692B-CE80-3506-043D3D5015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5237" t="33296" r="6031" b="36234"/>
          <a:stretch>
            <a:fillRect/>
          </a:stretch>
        </p:blipFill>
        <p:spPr>
          <a:xfrm>
            <a:off x="12647827" y="8897330"/>
            <a:ext cx="2102380" cy="72193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t="19025" r="47766" b="23495"/>
          <a:stretch>
            <a:fillRect/>
          </a:stretch>
        </p:blipFill>
        <p:spPr>
          <a:xfrm>
            <a:off x="15062519" y="8897330"/>
            <a:ext cx="2196781" cy="66376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4249" r="9752"/>
          <a:stretch>
            <a:fillRect/>
          </a:stretch>
        </p:blipFill>
        <p:spPr>
          <a:xfrm>
            <a:off x="9892136" y="8930378"/>
            <a:ext cx="2433255" cy="630721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58390" y="2480769"/>
            <a:ext cx="12872690" cy="6883221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1028700" y="893877"/>
            <a:ext cx="11790209" cy="7632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229"/>
              </a:lnSpc>
            </a:pPr>
            <a:r>
              <a:rPr lang="en-US" sz="4449" b="1" dirty="0" err="1">
                <a:solidFill>
                  <a:srgbClr val="2865AE"/>
                </a:solidFill>
                <a:latin typeface="Titillium Web 3"/>
              </a:rPr>
              <a:t>Strumenti</a:t>
            </a:r>
            <a:endParaRPr lang="en-US" sz="4449" b="1" dirty="0">
              <a:solidFill>
                <a:srgbClr val="2865AE"/>
              </a:solidFill>
              <a:latin typeface="Titillium Web 3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028700" y="1599998"/>
            <a:ext cx="9945203" cy="5130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70"/>
              </a:lnSpc>
            </a:pPr>
            <a:r>
              <a:rPr lang="en-US" sz="3050">
                <a:solidFill>
                  <a:srgbClr val="2865AE"/>
                </a:solidFill>
                <a:latin typeface="Titillium Web 2"/>
              </a:rPr>
              <a:t>Richiesta</a:t>
            </a:r>
            <a:r>
              <a:rPr lang="en-US" sz="3050" dirty="0">
                <a:solidFill>
                  <a:srgbClr val="2865AE"/>
                </a:solidFill>
                <a:latin typeface="Titillium Web 2"/>
              </a:rPr>
              <a:t> di </a:t>
            </a:r>
            <a:r>
              <a:rPr lang="en-US" sz="3050" dirty="0" err="1">
                <a:solidFill>
                  <a:srgbClr val="2865AE"/>
                </a:solidFill>
                <a:latin typeface="Titillium Web 2"/>
              </a:rPr>
              <a:t>pagamento</a:t>
            </a:r>
            <a:r>
              <a:rPr lang="en-US" sz="3050" dirty="0">
                <a:solidFill>
                  <a:srgbClr val="2865AE"/>
                </a:solidFill>
                <a:latin typeface="Titillium Web 2"/>
              </a:rPr>
              <a:t> del </a:t>
            </a:r>
            <a:r>
              <a:rPr lang="en-US" sz="3050" dirty="0" err="1">
                <a:solidFill>
                  <a:srgbClr val="2865AE"/>
                </a:solidFill>
                <a:latin typeface="Titillium Web 2"/>
              </a:rPr>
              <a:t>Soggetto</a:t>
            </a:r>
            <a:r>
              <a:rPr lang="en-US" sz="3050" dirty="0">
                <a:solidFill>
                  <a:srgbClr val="2865AE"/>
                </a:solidFill>
                <a:latin typeface="Titillium Web 2"/>
              </a:rPr>
              <a:t> </a:t>
            </a:r>
            <a:r>
              <a:rPr lang="en-US" sz="3050" dirty="0" err="1">
                <a:solidFill>
                  <a:srgbClr val="2865AE"/>
                </a:solidFill>
                <a:latin typeface="Titillium Web 2"/>
              </a:rPr>
              <a:t>Attuatore</a:t>
            </a:r>
            <a:r>
              <a:rPr lang="en-US" sz="3050" dirty="0">
                <a:solidFill>
                  <a:srgbClr val="2865AE"/>
                </a:solidFill>
                <a:latin typeface="Titillium Web 2"/>
              </a:rPr>
              <a:t> [</a:t>
            </a:r>
            <a:r>
              <a:rPr lang="en-US" sz="3050" dirty="0" err="1">
                <a:solidFill>
                  <a:srgbClr val="2865AE"/>
                </a:solidFill>
                <a:latin typeface="Titillium Web 2"/>
              </a:rPr>
              <a:t>Allegato</a:t>
            </a:r>
            <a:r>
              <a:rPr lang="en-US" sz="3050" dirty="0">
                <a:solidFill>
                  <a:srgbClr val="2865AE"/>
                </a:solidFill>
                <a:latin typeface="Titillium Web 2"/>
              </a:rPr>
              <a:t> 1]</a:t>
            </a:r>
          </a:p>
        </p:txBody>
      </p:sp>
      <p:sp>
        <p:nvSpPr>
          <p:cNvPr id="8" name="Segnaposto numero diapositiva 7">
            <a:extLst>
              <a:ext uri="{FF2B5EF4-FFF2-40B4-BE49-F238E27FC236}">
                <a16:creationId xmlns:a16="http://schemas.microsoft.com/office/drawing/2014/main" id="{A9A8B45C-B8CB-122B-D5B1-4F7422397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1412DE6F-F1F7-4294-A693-5B4063E00166}"/>
              </a:ext>
            </a:extLst>
          </p:cNvPr>
          <p:cNvSpPr txBox="1"/>
          <p:nvPr/>
        </p:nvSpPr>
        <p:spPr>
          <a:xfrm>
            <a:off x="13531080" y="2990721"/>
            <a:ext cx="4497760" cy="60939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600" dirty="0">
                <a:solidFill>
                  <a:schemeClr val="accent1"/>
                </a:solidFill>
                <a:effectLst/>
                <a:latin typeface="Titillium Web 3" panose="020B0604020202020204" charset="0"/>
                <a:ea typeface="Calibri" panose="020F0502020204030204" pitchFamily="34" charset="0"/>
              </a:rPr>
              <a:t>La </a:t>
            </a:r>
            <a:r>
              <a:rPr lang="it-IT" sz="2600" b="1" dirty="0">
                <a:solidFill>
                  <a:schemeClr val="accent1"/>
                </a:solidFill>
                <a:effectLst/>
                <a:latin typeface="Titillium Web 3" panose="020B0604020202020204" charset="0"/>
                <a:ea typeface="Calibri" panose="020F0502020204030204" pitchFamily="34" charset="0"/>
              </a:rPr>
              <a:t>richiesta di pagamento </a:t>
            </a:r>
            <a:r>
              <a:rPr lang="it-IT" sz="2600" dirty="0">
                <a:solidFill>
                  <a:schemeClr val="accent1"/>
                </a:solidFill>
                <a:effectLst/>
                <a:latin typeface="Titillium Web 3" panose="020B0604020202020204" charset="0"/>
                <a:ea typeface="Calibri" panose="020F0502020204030204" pitchFamily="34" charset="0"/>
              </a:rPr>
              <a:t>a rimborso/</a:t>
            </a:r>
            <a:r>
              <a:rPr lang="it-IT" sz="2500" dirty="0">
                <a:solidFill>
                  <a:schemeClr val="accent1"/>
                </a:solidFill>
                <a:effectLst/>
                <a:latin typeface="Titillium Web 3" panose="020B0604020202020204" charset="0"/>
                <a:ea typeface="Calibri" panose="020F0502020204030204" pitchFamily="34" charset="0"/>
              </a:rPr>
              <a:t>saldo</a:t>
            </a:r>
            <a:r>
              <a:rPr lang="it-IT" sz="2600" dirty="0">
                <a:solidFill>
                  <a:schemeClr val="accent1"/>
                </a:solidFill>
                <a:effectLst/>
                <a:latin typeface="Titillium Web 3" panose="020B0604020202020204" charset="0"/>
                <a:ea typeface="Calibri" panose="020F0502020204030204" pitchFamily="34" charset="0"/>
              </a:rPr>
              <a:t> delle spese effettivamente sostenute è presentata dal Soggetto attuatore, di norma sulla base del </a:t>
            </a:r>
            <a:r>
              <a:rPr lang="it-IT" sz="2600" dirty="0">
                <a:solidFill>
                  <a:schemeClr val="accent1"/>
                </a:solidFill>
                <a:latin typeface="Titillium Web 3" panose="020B0604020202020204" charset="0"/>
              </a:rPr>
              <a:t>cronoprogramma</a:t>
            </a:r>
            <a:r>
              <a:rPr lang="it-IT" sz="2600" dirty="0">
                <a:solidFill>
                  <a:schemeClr val="accent1"/>
                </a:solidFill>
                <a:effectLst/>
                <a:latin typeface="Titillium Web 3" panose="020B0604020202020204" charset="0"/>
                <a:ea typeface="Calibri" panose="020F0502020204030204" pitchFamily="34" charset="0"/>
              </a:rPr>
              <a:t> del progetto e previa messa a disposizione della relativa documentazione attestante gli esiti positivi dei controlli effettuati. Con la richiesta di pagamento e a seguito dell’esito positivo dei controlli viene </a:t>
            </a:r>
            <a:r>
              <a:rPr lang="it-IT" sz="2600" dirty="0">
                <a:solidFill>
                  <a:schemeClr val="accent1"/>
                </a:solidFill>
                <a:latin typeface="Titillium Web 3" panose="020B0604020202020204" charset="0"/>
              </a:rPr>
              <a:t>attivato</a:t>
            </a:r>
            <a:r>
              <a:rPr lang="it-IT" sz="2600" dirty="0">
                <a:solidFill>
                  <a:schemeClr val="accent1"/>
                </a:solidFill>
                <a:effectLst/>
                <a:latin typeface="Titillium Web 3" panose="020B0604020202020204" charset="0"/>
                <a:ea typeface="Calibri" panose="020F0502020204030204" pitchFamily="34" charset="0"/>
              </a:rPr>
              <a:t> il </a:t>
            </a:r>
            <a:r>
              <a:rPr lang="it-IT" sz="2600" dirty="0">
                <a:solidFill>
                  <a:schemeClr val="accent1"/>
                </a:solidFill>
                <a:latin typeface="Titillium Web 3" panose="020B0604020202020204" charset="0"/>
              </a:rPr>
              <a:t>circuito</a:t>
            </a:r>
            <a:r>
              <a:rPr lang="it-IT" sz="2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it-IT" sz="2600" dirty="0">
                <a:solidFill>
                  <a:schemeClr val="accent1"/>
                </a:solidFill>
                <a:latin typeface="Titillium Web 3" panose="020B0604020202020204" charset="0"/>
              </a:rPr>
              <a:t>finanziario</a:t>
            </a:r>
            <a:r>
              <a:rPr lang="it-IT" sz="2600" dirty="0">
                <a:solidFill>
                  <a:schemeClr val="accent1"/>
                </a:solidFill>
                <a:effectLst/>
                <a:latin typeface="Titillium Web 3" panose="020B0604020202020204" charset="0"/>
                <a:ea typeface="Calibri" panose="020F0502020204030204" pitchFamily="34" charset="0"/>
              </a:rPr>
              <a:t>.</a:t>
            </a:r>
            <a:endParaRPr lang="it-IT" sz="2600" dirty="0">
              <a:solidFill>
                <a:schemeClr val="accent1"/>
              </a:solidFill>
              <a:latin typeface="Titillium Web 3" panose="020B06040202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zione standard2" id="{DB6BBB35-91A1-CC46-9C94-5740570834B4}" vid="{9D42EC74-40A3-F54C-BC57-B9704C917056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 di Office</Template>
  <TotalTime>544</TotalTime>
  <Words>1729</Words>
  <Application>Microsoft Office PowerPoint</Application>
  <PresentationFormat>Personalizzato</PresentationFormat>
  <Paragraphs>156</Paragraphs>
  <Slides>23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10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23</vt:i4>
      </vt:variant>
    </vt:vector>
  </HeadingPairs>
  <TitlesOfParts>
    <vt:vector size="34" baseType="lpstr">
      <vt:lpstr>Titillium Web Light</vt:lpstr>
      <vt:lpstr>Titillium Web 4</vt:lpstr>
      <vt:lpstr>Walls</vt:lpstr>
      <vt:lpstr>Walls Bold</vt:lpstr>
      <vt:lpstr>Titillium Web 1</vt:lpstr>
      <vt:lpstr>Titillium Web</vt:lpstr>
      <vt:lpstr>Titillium Web 3</vt:lpstr>
      <vt:lpstr>Titillium Web 2</vt:lpstr>
      <vt:lpstr>Calibri</vt:lpstr>
      <vt:lpstr>Arial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Lorenzo Raonel Simon Sanchez</dc:creator>
  <cp:lastModifiedBy>TRICARICO LAURA ROSARIA</cp:lastModifiedBy>
  <cp:revision>22</cp:revision>
  <cp:lastPrinted>2022-12-21T18:19:43Z</cp:lastPrinted>
  <dcterms:created xsi:type="dcterms:W3CDTF">2022-12-15T17:51:13Z</dcterms:created>
  <dcterms:modified xsi:type="dcterms:W3CDTF">2022-12-21T18:19:45Z</dcterms:modified>
  <dc:identifier>DAFU1AztQiM</dc:identifier>
</cp:coreProperties>
</file>